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theme/themeOverride1.xml" ContentType="application/vnd.openxmlformats-officedocument.themeOverride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theme/themeOverride2.xml" ContentType="application/vnd.openxmlformats-officedocument.themeOverride+xml"/>
  <Override PartName="/ppt/charts/chart9.xml" ContentType="application/vnd.openxmlformats-officedocument.drawingml.chart+xml"/>
  <Override PartName="/ppt/theme/themeOverride3.xml" ContentType="application/vnd.openxmlformats-officedocument.themeOverride+xml"/>
  <Override PartName="/ppt/media/image15.jpg" ContentType="image/jpeg"/>
  <Override PartName="/ppt/media/image25.jpg" ContentType="image/jpeg"/>
  <Override PartName="/ppt/media/image27.jpg" ContentType="image/jpeg"/>
  <Override PartName="/ppt/charts/chart10.xml" ContentType="application/vnd.openxmlformats-officedocument.drawingml.chart+xml"/>
  <Override PartName="/ppt/theme/themeOverride4.xml" ContentType="application/vnd.openxmlformats-officedocument.themeOverride+xml"/>
  <Override PartName="/ppt/charts/chart11.xml" ContentType="application/vnd.openxmlformats-officedocument.drawingml.chart+xml"/>
  <Override PartName="/ppt/theme/themeOverride5.xml" ContentType="application/vnd.openxmlformats-officedocument.themeOverride+xml"/>
  <Override PartName="/ppt/charts/chart12.xml" ContentType="application/vnd.openxmlformats-officedocument.drawingml.chart+xml"/>
  <Override PartName="/ppt/theme/themeOverride6.xml" ContentType="application/vnd.openxmlformats-officedocument.themeOverride+xml"/>
  <Override PartName="/ppt/charts/chart13.xml" ContentType="application/vnd.openxmlformats-officedocument.drawingml.chart+xml"/>
  <Override PartName="/ppt/theme/themeOverride7.xml" ContentType="application/vnd.openxmlformats-officedocument.themeOverride+xml"/>
  <Override PartName="/ppt/charts/chart14.xml" ContentType="application/vnd.openxmlformats-officedocument.drawingml.chart+xml"/>
  <Override PartName="/ppt/theme/themeOverride8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84" r:id="rId1"/>
  </p:sldMasterIdLst>
  <p:notesMasterIdLst>
    <p:notesMasterId r:id="rId86"/>
  </p:notesMasterIdLst>
  <p:sldIdLst>
    <p:sldId id="256" r:id="rId2"/>
    <p:sldId id="258" r:id="rId3"/>
    <p:sldId id="273" r:id="rId4"/>
    <p:sldId id="349" r:id="rId5"/>
    <p:sldId id="259" r:id="rId6"/>
    <p:sldId id="260" r:id="rId7"/>
    <p:sldId id="269" r:id="rId8"/>
    <p:sldId id="350" r:id="rId9"/>
    <p:sldId id="270" r:id="rId10"/>
    <p:sldId id="271" r:id="rId11"/>
    <p:sldId id="272" r:id="rId12"/>
    <p:sldId id="277" r:id="rId13"/>
    <p:sldId id="274" r:id="rId14"/>
    <p:sldId id="275" r:id="rId15"/>
    <p:sldId id="261" r:id="rId16"/>
    <p:sldId id="279" r:id="rId17"/>
    <p:sldId id="280" r:id="rId18"/>
    <p:sldId id="281" r:id="rId19"/>
    <p:sldId id="282" r:id="rId20"/>
    <p:sldId id="283" r:id="rId21"/>
    <p:sldId id="289" r:id="rId22"/>
    <p:sldId id="290" r:id="rId23"/>
    <p:sldId id="284" r:id="rId24"/>
    <p:sldId id="296" r:id="rId25"/>
    <p:sldId id="297" r:id="rId26"/>
    <p:sldId id="291" r:id="rId27"/>
    <p:sldId id="298" r:id="rId28"/>
    <p:sldId id="301" r:id="rId29"/>
    <p:sldId id="287" r:id="rId30"/>
    <p:sldId id="302" r:id="rId31"/>
    <p:sldId id="304" r:id="rId32"/>
    <p:sldId id="305" r:id="rId33"/>
    <p:sldId id="306" r:id="rId34"/>
    <p:sldId id="299" r:id="rId35"/>
    <p:sldId id="307" r:id="rId36"/>
    <p:sldId id="292" r:id="rId37"/>
    <p:sldId id="308" r:id="rId38"/>
    <p:sldId id="309" r:id="rId39"/>
    <p:sldId id="318" r:id="rId40"/>
    <p:sldId id="311" r:id="rId41"/>
    <p:sldId id="293" r:id="rId42"/>
    <p:sldId id="312" r:id="rId43"/>
    <p:sldId id="294" r:id="rId44"/>
    <p:sldId id="320" r:id="rId45"/>
    <p:sldId id="295" r:id="rId46"/>
    <p:sldId id="313" r:id="rId47"/>
    <p:sldId id="321" r:id="rId48"/>
    <p:sldId id="327" r:id="rId49"/>
    <p:sldId id="315" r:id="rId50"/>
    <p:sldId id="322" r:id="rId51"/>
    <p:sldId id="331" r:id="rId52"/>
    <p:sldId id="319" r:id="rId53"/>
    <p:sldId id="316" r:id="rId54"/>
    <p:sldId id="333" r:id="rId55"/>
    <p:sldId id="351" r:id="rId56"/>
    <p:sldId id="352" r:id="rId57"/>
    <p:sldId id="353" r:id="rId58"/>
    <p:sldId id="354" r:id="rId59"/>
    <p:sldId id="356" r:id="rId60"/>
    <p:sldId id="332" r:id="rId61"/>
    <p:sldId id="330" r:id="rId62"/>
    <p:sldId id="324" r:id="rId63"/>
    <p:sldId id="323" r:id="rId64"/>
    <p:sldId id="325" r:id="rId65"/>
    <p:sldId id="337" r:id="rId66"/>
    <p:sldId id="326" r:id="rId67"/>
    <p:sldId id="334" r:id="rId68"/>
    <p:sldId id="335" r:id="rId69"/>
    <p:sldId id="355" r:id="rId70"/>
    <p:sldId id="336" r:id="rId71"/>
    <p:sldId id="357" r:id="rId72"/>
    <p:sldId id="358" r:id="rId73"/>
    <p:sldId id="359" r:id="rId74"/>
    <p:sldId id="338" r:id="rId75"/>
    <p:sldId id="341" r:id="rId76"/>
    <p:sldId id="347" r:id="rId77"/>
    <p:sldId id="342" r:id="rId78"/>
    <p:sldId id="339" r:id="rId79"/>
    <p:sldId id="343" r:id="rId80"/>
    <p:sldId id="345" r:id="rId81"/>
    <p:sldId id="346" r:id="rId82"/>
    <p:sldId id="340" r:id="rId83"/>
    <p:sldId id="360" r:id="rId84"/>
    <p:sldId id="278" r:id="rId8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52" autoAdjust="0"/>
    <p:restoredTop sz="94629" autoAdjust="0"/>
  </p:normalViewPr>
  <p:slideViewPr>
    <p:cSldViewPr>
      <p:cViewPr varScale="1">
        <p:scale>
          <a:sx n="67" d="100"/>
          <a:sy n="67" d="100"/>
        </p:scale>
        <p:origin x="594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tableStyles" Target="tableStyles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10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8.xlsx"/><Relationship Id="rId1" Type="http://schemas.openxmlformats.org/officeDocument/2006/relationships/themeOverride" Target="../theme/themeOverride4.xml"/></Relationships>
</file>

<file path=ppt/charts/_rels/chart11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9.xlsx"/><Relationship Id="rId1" Type="http://schemas.openxmlformats.org/officeDocument/2006/relationships/themeOverride" Target="../theme/themeOverride5.xml"/></Relationships>
</file>

<file path=ppt/charts/_rels/chart12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10.xlsx"/><Relationship Id="rId1" Type="http://schemas.openxmlformats.org/officeDocument/2006/relationships/themeOverride" Target="../theme/themeOverride6.xml"/></Relationships>
</file>

<file path=ppt/charts/_rels/chart13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11.xlsx"/><Relationship Id="rId1" Type="http://schemas.openxmlformats.org/officeDocument/2006/relationships/themeOverride" Target="../theme/themeOverride7.xml"/></Relationships>
</file>

<file path=ppt/charts/_rels/chart14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12.xlsx"/><Relationship Id="rId1" Type="http://schemas.openxmlformats.org/officeDocument/2006/relationships/themeOverride" Target="../theme/themeOverride8.xm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_rels/chart4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4.xlsx"/><Relationship Id="rId1" Type="http://schemas.openxmlformats.org/officeDocument/2006/relationships/themeOverride" Target="../theme/themeOverride1.xm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oleObject" Target="file:///D:\Aaron\HumanCenteredDataVisualization\WeatherData.xlsx" TargetMode="External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5.xlsx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oleObject" Target="file:///D:\Aaron\HumanCenteredDataVisualization\WeatherData.xlsx" TargetMode="External"/></Relationships>
</file>

<file path=ppt/charts/_rels/chart8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6.xlsx"/><Relationship Id="rId1" Type="http://schemas.openxmlformats.org/officeDocument/2006/relationships/themeOverride" Target="../theme/themeOverride2.xml"/></Relationships>
</file>

<file path=ppt/charts/_rels/chart9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7.xlsx"/><Relationship Id="rId1" Type="http://schemas.openxmlformats.org/officeDocument/2006/relationships/themeOverride" Target="../theme/themeOverrid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 sz="1600" b="0">
                <a:solidFill>
                  <a:schemeClr val="accent1"/>
                </a:solidFill>
              </a:defRPr>
            </a:pPr>
            <a:r>
              <a:rPr lang="en-US" sz="1600" b="0" dirty="0" smtClean="0">
                <a:solidFill>
                  <a:schemeClr val="accent1"/>
                </a:solidFill>
              </a:rPr>
              <a:t>Average Annual </a:t>
            </a:r>
            <a:r>
              <a:rPr lang="en-US" sz="1600" b="0" dirty="0">
                <a:solidFill>
                  <a:schemeClr val="accent1"/>
                </a:solidFill>
              </a:rPr>
              <a:t>Rainfall per Year in Inches</a:t>
            </a:r>
          </a:p>
        </c:rich>
      </c:tx>
      <c:overlay val="0"/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Sheet3!$B$1</c:f>
              <c:strCache>
                <c:ptCount val="1"/>
                <c:pt idx="0">
                  <c:v>Rain In.</c:v>
                </c:pt>
              </c:strCache>
            </c:strRef>
          </c:tx>
          <c:spPr>
            <a:solidFill>
              <a:schemeClr val="accent1">
                <a:lumMod val="40000"/>
                <a:lumOff val="60000"/>
              </a:schemeClr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Sheet3!$A$2:$A$21</c:f>
              <c:strCache>
                <c:ptCount val="20"/>
                <c:pt idx="0">
                  <c:v>Washington, D.C.</c:v>
                </c:pt>
                <c:pt idx="1">
                  <c:v>St. Louis, MO</c:v>
                </c:pt>
                <c:pt idx="2">
                  <c:v>Seattle-Tacoma, WA</c:v>
                </c:pt>
                <c:pt idx="3">
                  <c:v>San Francisco, CA</c:v>
                </c:pt>
                <c:pt idx="4">
                  <c:v>San Diego, CA</c:v>
                </c:pt>
                <c:pt idx="5">
                  <c:v>Phoenix, AZ</c:v>
                </c:pt>
                <c:pt idx="6">
                  <c:v>Philadelphia, PA</c:v>
                </c:pt>
                <c:pt idx="7">
                  <c:v>Omaha, NE</c:v>
                </c:pt>
                <c:pt idx="8">
                  <c:v>New York, NY</c:v>
                </c:pt>
                <c:pt idx="9">
                  <c:v>Minneapolis–St. Paul, MN</c:v>
                </c:pt>
                <c:pt idx="10">
                  <c:v>Miami, FL</c:v>
                </c:pt>
                <c:pt idx="11">
                  <c:v>Los Angeles, CA</c:v>
                </c:pt>
                <c:pt idx="12">
                  <c:v>Kansas City, MO</c:v>
                </c:pt>
                <c:pt idx="13">
                  <c:v>Houston, TX</c:v>
                </c:pt>
                <c:pt idx="14">
                  <c:v>Detroit, MI</c:v>
                </c:pt>
                <c:pt idx="15">
                  <c:v>Des Moines, IA</c:v>
                </c:pt>
                <c:pt idx="16">
                  <c:v>Dallas-Ft. Worth, TX</c:v>
                </c:pt>
                <c:pt idx="17">
                  <c:v>Chicago, IL</c:v>
                </c:pt>
                <c:pt idx="18">
                  <c:v>Boston, MA</c:v>
                </c:pt>
                <c:pt idx="19">
                  <c:v>Atlanta, GA</c:v>
                </c:pt>
              </c:strCache>
            </c:strRef>
          </c:cat>
          <c:val>
            <c:numRef>
              <c:f>Sheet3!$B$2:$B$21</c:f>
              <c:numCache>
                <c:formatCode>0.00</c:formatCode>
                <c:ptCount val="20"/>
                <c:pt idx="0">
                  <c:v>39.35</c:v>
                </c:pt>
                <c:pt idx="1">
                  <c:v>38.75</c:v>
                </c:pt>
                <c:pt idx="2">
                  <c:v>37.07</c:v>
                </c:pt>
                <c:pt idx="3">
                  <c:v>20.11</c:v>
                </c:pt>
                <c:pt idx="4">
                  <c:v>10.77</c:v>
                </c:pt>
                <c:pt idx="5">
                  <c:v>8.2899999999999991</c:v>
                </c:pt>
                <c:pt idx="6">
                  <c:v>42.05</c:v>
                </c:pt>
                <c:pt idx="7">
                  <c:v>30.22</c:v>
                </c:pt>
                <c:pt idx="8">
                  <c:v>49.69</c:v>
                </c:pt>
                <c:pt idx="9">
                  <c:v>29.41</c:v>
                </c:pt>
                <c:pt idx="10">
                  <c:v>58.53</c:v>
                </c:pt>
                <c:pt idx="11">
                  <c:v>13.15</c:v>
                </c:pt>
                <c:pt idx="12">
                  <c:v>37.979999999999997</c:v>
                </c:pt>
                <c:pt idx="13">
                  <c:v>47.84</c:v>
                </c:pt>
                <c:pt idx="14">
                  <c:v>32.89</c:v>
                </c:pt>
                <c:pt idx="15">
                  <c:v>34.72</c:v>
                </c:pt>
                <c:pt idx="16">
                  <c:v>34.729999999999997</c:v>
                </c:pt>
                <c:pt idx="17">
                  <c:v>36.270000000000003</c:v>
                </c:pt>
                <c:pt idx="18">
                  <c:v>42.53</c:v>
                </c:pt>
                <c:pt idx="19">
                  <c:v>40.590000000000003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19540352"/>
        <c:axId val="219541136"/>
      </c:barChart>
      <c:catAx>
        <c:axId val="219540352"/>
        <c:scaling>
          <c:orientation val="minMax"/>
        </c:scaling>
        <c:delete val="0"/>
        <c:axPos val="l"/>
        <c:numFmt formatCode="General" sourceLinked="0"/>
        <c:majorTickMark val="out"/>
        <c:minorTickMark val="none"/>
        <c:tickLblPos val="nextTo"/>
        <c:crossAx val="219541136"/>
        <c:crosses val="autoZero"/>
        <c:auto val="1"/>
        <c:lblAlgn val="ctr"/>
        <c:lblOffset val="100"/>
        <c:noMultiLvlLbl val="0"/>
      </c:catAx>
      <c:valAx>
        <c:axId val="219541136"/>
        <c:scaling>
          <c:orientation val="minMax"/>
        </c:scaling>
        <c:delete val="0"/>
        <c:axPos val="b"/>
        <c:majorGridlines>
          <c:spPr>
            <a:ln>
              <a:solidFill>
                <a:schemeClr val="accent1">
                  <a:lumMod val="20000"/>
                  <a:lumOff val="80000"/>
                </a:schemeClr>
              </a:solidFill>
            </a:ln>
          </c:spPr>
        </c:majorGridlines>
        <c:numFmt formatCode="0" sourceLinked="0"/>
        <c:majorTickMark val="out"/>
        <c:minorTickMark val="none"/>
        <c:tickLblPos val="nextTo"/>
        <c:crossAx val="219540352"/>
        <c:crosses val="autoZero"/>
        <c:crossBetween val="between"/>
      </c:valAx>
    </c:plotArea>
    <c:plotVisOnly val="1"/>
    <c:dispBlanksAs val="gap"/>
    <c:showDLblsOverMax val="0"/>
  </c:chart>
  <c:spPr>
    <a:ln>
      <a:noFill/>
    </a:ln>
  </c:spPr>
  <c:txPr>
    <a:bodyPr/>
    <a:lstStyle/>
    <a:p>
      <a:pPr>
        <a:defRPr>
          <a:latin typeface="Segoe UI" pitchFamily="34" charset="0"/>
          <a:ea typeface="Segoe UI" pitchFamily="34" charset="0"/>
          <a:cs typeface="Segoe UI" pitchFamily="34" charset="0"/>
        </a:defRPr>
      </a:pPr>
      <a:endParaRPr lang="en-US"/>
    </a:p>
  </c:txPr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lineChart>
        <c:grouping val="standard"/>
        <c:varyColors val="0"/>
        <c:ser>
          <c:idx val="1"/>
          <c:order val="0"/>
          <c:tx>
            <c:strRef>
              <c:f>Sheet5!$A$3</c:f>
              <c:strCache>
                <c:ptCount val="1"/>
                <c:pt idx="0">
                  <c:v>Phoenix, AZ</c:v>
                </c:pt>
              </c:strCache>
            </c:strRef>
          </c:tx>
          <c:marker>
            <c:symbol val="none"/>
          </c:marker>
          <c:cat>
            <c:strRef>
              <c:f>Sheet5!$B$1:$M$1</c:f>
              <c:strCache>
                <c:ptCount val="12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</c:strCache>
            </c:strRef>
          </c:cat>
          <c:val>
            <c:numRef>
              <c:f>Sheet5!$B$3:$M$3</c:f>
              <c:numCache>
                <c:formatCode>0.0</c:formatCode>
                <c:ptCount val="12"/>
                <c:pt idx="0">
                  <c:v>53.6</c:v>
                </c:pt>
                <c:pt idx="1">
                  <c:v>57.7</c:v>
                </c:pt>
                <c:pt idx="2" formatCode="General">
                  <c:v>62.2</c:v>
                </c:pt>
                <c:pt idx="3" formatCode="General">
                  <c:v>69.900000000000006</c:v>
                </c:pt>
                <c:pt idx="4" formatCode="General">
                  <c:v>78.8</c:v>
                </c:pt>
                <c:pt idx="5" formatCode="General">
                  <c:v>88.2</c:v>
                </c:pt>
                <c:pt idx="6" formatCode="General">
                  <c:v>93.5</c:v>
                </c:pt>
                <c:pt idx="7" formatCode="General">
                  <c:v>91.5</c:v>
                </c:pt>
                <c:pt idx="8" formatCode="General">
                  <c:v>85.6</c:v>
                </c:pt>
                <c:pt idx="9" formatCode="General">
                  <c:v>74.5</c:v>
                </c:pt>
                <c:pt idx="10" formatCode="General">
                  <c:v>61.9</c:v>
                </c:pt>
                <c:pt idx="11" formatCode="General">
                  <c:v>54.1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58008720"/>
        <c:axId val="258013032"/>
      </c:lineChart>
      <c:catAx>
        <c:axId val="258008720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crossAx val="258013032"/>
        <c:crosses val="autoZero"/>
        <c:auto val="1"/>
        <c:lblAlgn val="ctr"/>
        <c:lblOffset val="100"/>
        <c:noMultiLvlLbl val="0"/>
      </c:catAx>
      <c:valAx>
        <c:axId val="258013032"/>
        <c:scaling>
          <c:orientation val="minMax"/>
        </c:scaling>
        <c:delete val="0"/>
        <c:axPos val="l"/>
        <c:majorGridlines>
          <c:spPr>
            <a:ln>
              <a:solidFill>
                <a:srgbClr val="727CA3">
                  <a:lumMod val="40000"/>
                  <a:lumOff val="60000"/>
                </a:srgbClr>
              </a:solidFill>
            </a:ln>
          </c:spPr>
        </c:majorGridlines>
        <c:numFmt formatCode="0" sourceLinked="0"/>
        <c:majorTickMark val="out"/>
        <c:minorTickMark val="none"/>
        <c:tickLblPos val="nextTo"/>
        <c:crossAx val="258008720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82825682142942403"/>
          <c:y val="3.5952019155500302E-2"/>
          <c:w val="0.171743178570576"/>
          <c:h val="0.27052507860762393"/>
        </c:manualLayout>
      </c:layout>
      <c:overlay val="0"/>
    </c:legend>
    <c:plotVisOnly val="1"/>
    <c:dispBlanksAs val="gap"/>
    <c:showDLblsOverMax val="0"/>
  </c:chart>
  <c:externalData r:id="rId2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Sheet5!$A$2</c:f>
              <c:strCache>
                <c:ptCount val="1"/>
                <c:pt idx="0">
                  <c:v>Des Moines, IA</c:v>
                </c:pt>
              </c:strCache>
            </c:strRef>
          </c:tx>
          <c:marker>
            <c:symbol val="none"/>
          </c:marker>
          <c:cat>
            <c:strRef>
              <c:f>Sheet5!$B$1:$M$1</c:f>
              <c:strCache>
                <c:ptCount val="12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</c:strCache>
            </c:strRef>
          </c:cat>
          <c:val>
            <c:numRef>
              <c:f>Sheet5!$B$2:$M$2</c:f>
              <c:numCache>
                <c:formatCode>0.0</c:formatCode>
                <c:ptCount val="12"/>
                <c:pt idx="0">
                  <c:v>19.399999999999999</c:v>
                </c:pt>
                <c:pt idx="1">
                  <c:v>24.7</c:v>
                </c:pt>
                <c:pt idx="2">
                  <c:v>37.299999999999997</c:v>
                </c:pt>
                <c:pt idx="3">
                  <c:v>50.9</c:v>
                </c:pt>
                <c:pt idx="4">
                  <c:v>62.3</c:v>
                </c:pt>
                <c:pt idx="5">
                  <c:v>71.8</c:v>
                </c:pt>
                <c:pt idx="6">
                  <c:v>76.599999999999994</c:v>
                </c:pt>
                <c:pt idx="7">
                  <c:v>73.900000000000006</c:v>
                </c:pt>
                <c:pt idx="8">
                  <c:v>65.099999999999994</c:v>
                </c:pt>
                <c:pt idx="9">
                  <c:v>53.5</c:v>
                </c:pt>
                <c:pt idx="10">
                  <c:v>39</c:v>
                </c:pt>
                <c:pt idx="11">
                  <c:v>24.4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58010288"/>
        <c:axId val="258012640"/>
      </c:lineChart>
      <c:catAx>
        <c:axId val="258010288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crossAx val="258012640"/>
        <c:crosses val="autoZero"/>
        <c:auto val="1"/>
        <c:lblAlgn val="ctr"/>
        <c:lblOffset val="100"/>
        <c:noMultiLvlLbl val="0"/>
      </c:catAx>
      <c:valAx>
        <c:axId val="258012640"/>
        <c:scaling>
          <c:orientation val="minMax"/>
          <c:max val="100"/>
          <c:min val="0"/>
        </c:scaling>
        <c:delete val="0"/>
        <c:axPos val="l"/>
        <c:majorGridlines>
          <c:spPr>
            <a:ln>
              <a:solidFill>
                <a:srgbClr val="727CA3">
                  <a:lumMod val="40000"/>
                  <a:lumOff val="60000"/>
                </a:srgbClr>
              </a:solidFill>
            </a:ln>
          </c:spPr>
        </c:majorGridlines>
        <c:numFmt formatCode="0" sourceLinked="0"/>
        <c:majorTickMark val="out"/>
        <c:minorTickMark val="none"/>
        <c:tickLblPos val="nextTo"/>
        <c:crossAx val="258010288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82825682142942403"/>
          <c:y val="3.5952019155500302E-2"/>
          <c:w val="0.171743178570576"/>
          <c:h val="0.27052507860762393"/>
        </c:manualLayout>
      </c:layout>
      <c:overlay val="0"/>
    </c:legend>
    <c:plotVisOnly val="1"/>
    <c:dispBlanksAs val="gap"/>
    <c:showDLblsOverMax val="0"/>
  </c:chart>
  <c:externalData r:id="rId2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4.9183858165711559E-2"/>
          <c:y val="3.2463507850992307E-2"/>
          <c:w val="0.77974412945183469"/>
          <c:h val="0.89428604319196947"/>
        </c:manualLayout>
      </c:layout>
      <c:lineChart>
        <c:grouping val="standard"/>
        <c:varyColors val="0"/>
        <c:ser>
          <c:idx val="1"/>
          <c:order val="0"/>
          <c:tx>
            <c:strRef>
              <c:f>Sheet5!$A$3</c:f>
              <c:strCache>
                <c:ptCount val="1"/>
                <c:pt idx="0">
                  <c:v>Phoenix, AZ</c:v>
                </c:pt>
              </c:strCache>
            </c:strRef>
          </c:tx>
          <c:marker>
            <c:symbol val="none"/>
          </c:marker>
          <c:cat>
            <c:strRef>
              <c:f>Sheet5!$B$1:$M$1</c:f>
              <c:strCache>
                <c:ptCount val="12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</c:strCache>
            </c:strRef>
          </c:cat>
          <c:val>
            <c:numRef>
              <c:f>Sheet5!$B$3:$M$3</c:f>
              <c:numCache>
                <c:formatCode>0.0</c:formatCode>
                <c:ptCount val="12"/>
                <c:pt idx="0">
                  <c:v>53.6</c:v>
                </c:pt>
                <c:pt idx="1">
                  <c:v>57.7</c:v>
                </c:pt>
                <c:pt idx="2" formatCode="General">
                  <c:v>62.2</c:v>
                </c:pt>
                <c:pt idx="3" formatCode="General">
                  <c:v>69.900000000000006</c:v>
                </c:pt>
                <c:pt idx="4" formatCode="General">
                  <c:v>78.8</c:v>
                </c:pt>
                <c:pt idx="5" formatCode="General">
                  <c:v>88.2</c:v>
                </c:pt>
                <c:pt idx="6" formatCode="General">
                  <c:v>93.5</c:v>
                </c:pt>
                <c:pt idx="7" formatCode="General">
                  <c:v>91.5</c:v>
                </c:pt>
                <c:pt idx="8" formatCode="General">
                  <c:v>85.6</c:v>
                </c:pt>
                <c:pt idx="9" formatCode="General">
                  <c:v>74.5</c:v>
                </c:pt>
                <c:pt idx="10" formatCode="General">
                  <c:v>61.9</c:v>
                </c:pt>
                <c:pt idx="11" formatCode="General">
                  <c:v>54.1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58011464"/>
        <c:axId val="258007152"/>
      </c:lineChart>
      <c:catAx>
        <c:axId val="25801146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crossAx val="258007152"/>
        <c:crosses val="autoZero"/>
        <c:auto val="1"/>
        <c:lblAlgn val="ctr"/>
        <c:lblOffset val="100"/>
        <c:noMultiLvlLbl val="0"/>
      </c:catAx>
      <c:valAx>
        <c:axId val="258007152"/>
        <c:scaling>
          <c:orientation val="minMax"/>
        </c:scaling>
        <c:delete val="0"/>
        <c:axPos val="l"/>
        <c:majorGridlines>
          <c:spPr>
            <a:ln>
              <a:solidFill>
                <a:srgbClr val="727CA3">
                  <a:lumMod val="40000"/>
                  <a:lumOff val="60000"/>
                </a:srgbClr>
              </a:solidFill>
            </a:ln>
          </c:spPr>
        </c:majorGridlines>
        <c:numFmt formatCode="0" sourceLinked="0"/>
        <c:majorTickMark val="out"/>
        <c:minorTickMark val="none"/>
        <c:tickLblPos val="nextTo"/>
        <c:crossAx val="258011464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82825682142942403"/>
          <c:y val="3.5952019155500302E-2"/>
          <c:w val="0.171743178570576"/>
          <c:h val="0.27052507860762393"/>
        </c:manualLayout>
      </c:layout>
      <c:overlay val="0"/>
    </c:legend>
    <c:plotVisOnly val="1"/>
    <c:dispBlanksAs val="gap"/>
    <c:showDLblsOverMax val="0"/>
  </c:chart>
  <c:externalData r:id="rId2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Sheet5!$A$2</c:f>
              <c:strCache>
                <c:ptCount val="1"/>
                <c:pt idx="0">
                  <c:v>Des Moines, IA</c:v>
                </c:pt>
              </c:strCache>
            </c:strRef>
          </c:tx>
          <c:marker>
            <c:symbol val="none"/>
          </c:marker>
          <c:cat>
            <c:strRef>
              <c:f>Sheet5!$B$1:$M$1</c:f>
              <c:strCache>
                <c:ptCount val="12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</c:strCache>
            </c:strRef>
          </c:cat>
          <c:val>
            <c:numRef>
              <c:f>Sheet5!$B$2:$M$2</c:f>
              <c:numCache>
                <c:formatCode>0.0</c:formatCode>
                <c:ptCount val="12"/>
                <c:pt idx="0">
                  <c:v>19.399999999999999</c:v>
                </c:pt>
                <c:pt idx="1">
                  <c:v>24.7</c:v>
                </c:pt>
                <c:pt idx="2">
                  <c:v>37.299999999999997</c:v>
                </c:pt>
                <c:pt idx="3">
                  <c:v>50.9</c:v>
                </c:pt>
                <c:pt idx="4">
                  <c:v>62.3</c:v>
                </c:pt>
                <c:pt idx="5">
                  <c:v>71.8</c:v>
                </c:pt>
                <c:pt idx="6">
                  <c:v>76.599999999999994</c:v>
                </c:pt>
                <c:pt idx="7">
                  <c:v>73.900000000000006</c:v>
                </c:pt>
                <c:pt idx="8">
                  <c:v>65.099999999999994</c:v>
                </c:pt>
                <c:pt idx="9">
                  <c:v>53.5</c:v>
                </c:pt>
                <c:pt idx="10">
                  <c:v>39</c:v>
                </c:pt>
                <c:pt idx="11">
                  <c:v>24.4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Sheet5!$A$3</c:f>
              <c:strCache>
                <c:ptCount val="1"/>
                <c:pt idx="0">
                  <c:v>Phoenix, AZ</c:v>
                </c:pt>
              </c:strCache>
            </c:strRef>
          </c:tx>
          <c:marker>
            <c:symbol val="none"/>
          </c:marker>
          <c:cat>
            <c:strRef>
              <c:f>Sheet5!$B$1:$M$1</c:f>
              <c:strCache>
                <c:ptCount val="12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</c:strCache>
            </c:strRef>
          </c:cat>
          <c:val>
            <c:numRef>
              <c:f>Sheet5!$B$3:$M$3</c:f>
              <c:numCache>
                <c:formatCode>0.0</c:formatCode>
                <c:ptCount val="12"/>
                <c:pt idx="0">
                  <c:v>53.6</c:v>
                </c:pt>
                <c:pt idx="1">
                  <c:v>57.7</c:v>
                </c:pt>
                <c:pt idx="2" formatCode="General">
                  <c:v>62.2</c:v>
                </c:pt>
                <c:pt idx="3" formatCode="General">
                  <c:v>69.900000000000006</c:v>
                </c:pt>
                <c:pt idx="4" formatCode="General">
                  <c:v>78.8</c:v>
                </c:pt>
                <c:pt idx="5" formatCode="General">
                  <c:v>88.2</c:v>
                </c:pt>
                <c:pt idx="6" formatCode="General">
                  <c:v>93.5</c:v>
                </c:pt>
                <c:pt idx="7" formatCode="General">
                  <c:v>91.5</c:v>
                </c:pt>
                <c:pt idx="8" formatCode="General">
                  <c:v>85.6</c:v>
                </c:pt>
                <c:pt idx="9" formatCode="General">
                  <c:v>74.5</c:v>
                </c:pt>
                <c:pt idx="10" formatCode="General">
                  <c:v>61.9</c:v>
                </c:pt>
                <c:pt idx="11" formatCode="General">
                  <c:v>54.1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58012248"/>
        <c:axId val="258013816"/>
      </c:lineChart>
      <c:catAx>
        <c:axId val="258012248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crossAx val="258013816"/>
        <c:crosses val="autoZero"/>
        <c:auto val="1"/>
        <c:lblAlgn val="ctr"/>
        <c:lblOffset val="100"/>
        <c:noMultiLvlLbl val="0"/>
      </c:catAx>
      <c:valAx>
        <c:axId val="258013816"/>
        <c:scaling>
          <c:orientation val="minMax"/>
        </c:scaling>
        <c:delete val="0"/>
        <c:axPos val="l"/>
        <c:majorGridlines>
          <c:spPr>
            <a:ln>
              <a:solidFill>
                <a:srgbClr val="727CA3">
                  <a:lumMod val="40000"/>
                  <a:lumOff val="60000"/>
                </a:srgbClr>
              </a:solidFill>
            </a:ln>
          </c:spPr>
        </c:majorGridlines>
        <c:numFmt formatCode="0" sourceLinked="0"/>
        <c:majorTickMark val="out"/>
        <c:minorTickMark val="none"/>
        <c:tickLblPos val="nextTo"/>
        <c:crossAx val="258012248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82825682142942403"/>
          <c:y val="3.5952019155500302E-2"/>
          <c:w val="0.171743178570576"/>
          <c:h val="0.27052507860762393"/>
        </c:manualLayout>
      </c:layout>
      <c:overlay val="0"/>
    </c:legend>
    <c:plotVisOnly val="1"/>
    <c:dispBlanksAs val="gap"/>
    <c:showDLblsOverMax val="0"/>
  </c:chart>
  <c:externalData r:id="rId2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Sheet5!$A$2</c:f>
              <c:strCache>
                <c:ptCount val="1"/>
                <c:pt idx="0">
                  <c:v>Des Moines, IA</c:v>
                </c:pt>
              </c:strCache>
            </c:strRef>
          </c:tx>
          <c:marker>
            <c:symbol val="none"/>
          </c:marker>
          <c:cat>
            <c:strRef>
              <c:f>Sheet5!$B$1:$M$1</c:f>
              <c:strCache>
                <c:ptCount val="12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</c:strCache>
            </c:strRef>
          </c:cat>
          <c:val>
            <c:numRef>
              <c:f>Sheet5!$B$2:$M$2</c:f>
              <c:numCache>
                <c:formatCode>0.0</c:formatCode>
                <c:ptCount val="12"/>
                <c:pt idx="0">
                  <c:v>19.399999999999999</c:v>
                </c:pt>
                <c:pt idx="1">
                  <c:v>24.7</c:v>
                </c:pt>
                <c:pt idx="2">
                  <c:v>37.299999999999997</c:v>
                </c:pt>
                <c:pt idx="3">
                  <c:v>50.9</c:v>
                </c:pt>
                <c:pt idx="4">
                  <c:v>62.3</c:v>
                </c:pt>
                <c:pt idx="5">
                  <c:v>71.8</c:v>
                </c:pt>
                <c:pt idx="6">
                  <c:v>76.599999999999994</c:v>
                </c:pt>
                <c:pt idx="7">
                  <c:v>73.900000000000006</c:v>
                </c:pt>
                <c:pt idx="8">
                  <c:v>65.099999999999994</c:v>
                </c:pt>
                <c:pt idx="9">
                  <c:v>53.5</c:v>
                </c:pt>
                <c:pt idx="10">
                  <c:v>39</c:v>
                </c:pt>
                <c:pt idx="11">
                  <c:v>24.4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58008328"/>
        <c:axId val="258014600"/>
      </c:lineChart>
      <c:catAx>
        <c:axId val="258008328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crossAx val="258014600"/>
        <c:crosses val="autoZero"/>
        <c:auto val="1"/>
        <c:lblAlgn val="ctr"/>
        <c:lblOffset val="100"/>
        <c:noMultiLvlLbl val="0"/>
      </c:catAx>
      <c:valAx>
        <c:axId val="258014600"/>
        <c:scaling>
          <c:orientation val="minMax"/>
          <c:max val="100"/>
          <c:min val="0"/>
        </c:scaling>
        <c:delete val="0"/>
        <c:axPos val="l"/>
        <c:majorGridlines>
          <c:spPr>
            <a:ln>
              <a:solidFill>
                <a:srgbClr val="727CA3">
                  <a:lumMod val="40000"/>
                  <a:lumOff val="60000"/>
                </a:srgbClr>
              </a:solidFill>
            </a:ln>
          </c:spPr>
        </c:majorGridlines>
        <c:numFmt formatCode="0" sourceLinked="0"/>
        <c:majorTickMark val="out"/>
        <c:minorTickMark val="none"/>
        <c:tickLblPos val="nextTo"/>
        <c:crossAx val="258008328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82825682142942403"/>
          <c:y val="3.5952019155500302E-2"/>
          <c:w val="0.171743178570576"/>
          <c:h val="0.27052507860762393"/>
        </c:manualLayout>
      </c:layout>
      <c:overlay val="0"/>
    </c:legend>
    <c:plotVisOnly val="1"/>
    <c:dispBlanksAs val="gap"/>
    <c:showDLblsOverMax val="0"/>
  </c:chart>
  <c:externalData r:id="rId2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 sz="1600" b="0">
                <a:solidFill>
                  <a:schemeClr val="accent1"/>
                </a:solidFill>
              </a:defRPr>
            </a:pPr>
            <a:r>
              <a:rPr lang="en-US" sz="1600" b="0" dirty="0">
                <a:solidFill>
                  <a:schemeClr val="accent1"/>
                </a:solidFill>
              </a:rPr>
              <a:t>Average Rainfall per Year in Inches</a:t>
            </a:r>
          </a:p>
        </c:rich>
      </c:tx>
      <c:overlay val="0"/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Sheet3!$B$1</c:f>
              <c:strCache>
                <c:ptCount val="1"/>
                <c:pt idx="0">
                  <c:v>Rain In.</c:v>
                </c:pt>
              </c:strCache>
            </c:strRef>
          </c:tx>
          <c:spPr>
            <a:solidFill>
              <a:schemeClr val="accent1">
                <a:lumMod val="40000"/>
                <a:lumOff val="60000"/>
              </a:schemeClr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Sheet3!$A$2:$A$21</c:f>
              <c:strCache>
                <c:ptCount val="20"/>
                <c:pt idx="0">
                  <c:v>Miami, FL</c:v>
                </c:pt>
                <c:pt idx="1">
                  <c:v>New York, NY</c:v>
                </c:pt>
                <c:pt idx="2">
                  <c:v>Houston, TX</c:v>
                </c:pt>
                <c:pt idx="3">
                  <c:v>Boston, MA</c:v>
                </c:pt>
                <c:pt idx="4">
                  <c:v>Philadelphia, PA</c:v>
                </c:pt>
                <c:pt idx="5">
                  <c:v>Atlanta, GA</c:v>
                </c:pt>
                <c:pt idx="6">
                  <c:v>Washington, D.C.</c:v>
                </c:pt>
                <c:pt idx="7">
                  <c:v>St. Louis, MO</c:v>
                </c:pt>
                <c:pt idx="8">
                  <c:v>Kansas City, MO</c:v>
                </c:pt>
                <c:pt idx="9">
                  <c:v>Seattle-Tacoma, WA</c:v>
                </c:pt>
                <c:pt idx="10">
                  <c:v>Chicago, IL</c:v>
                </c:pt>
                <c:pt idx="11">
                  <c:v>Dallas-Ft. Worth, TX</c:v>
                </c:pt>
                <c:pt idx="12">
                  <c:v>Des Moines, IA</c:v>
                </c:pt>
                <c:pt idx="13">
                  <c:v>Detroit, MI</c:v>
                </c:pt>
                <c:pt idx="14">
                  <c:v>Omaha, NE</c:v>
                </c:pt>
                <c:pt idx="15">
                  <c:v>Minneapolis–St. Paul, MN</c:v>
                </c:pt>
                <c:pt idx="16">
                  <c:v>San Francisco, CA</c:v>
                </c:pt>
                <c:pt idx="17">
                  <c:v>Los Angeles, CA</c:v>
                </c:pt>
                <c:pt idx="18">
                  <c:v>San Diego, CA</c:v>
                </c:pt>
                <c:pt idx="19">
                  <c:v>Phoenix, AZ</c:v>
                </c:pt>
              </c:strCache>
            </c:strRef>
          </c:cat>
          <c:val>
            <c:numRef>
              <c:f>Sheet3!$B$2:$B$21</c:f>
              <c:numCache>
                <c:formatCode>0.00</c:formatCode>
                <c:ptCount val="20"/>
                <c:pt idx="0">
                  <c:v>58.53</c:v>
                </c:pt>
                <c:pt idx="1">
                  <c:v>49.69</c:v>
                </c:pt>
                <c:pt idx="2">
                  <c:v>47.84</c:v>
                </c:pt>
                <c:pt idx="3">
                  <c:v>42.53</c:v>
                </c:pt>
                <c:pt idx="4">
                  <c:v>42.05</c:v>
                </c:pt>
                <c:pt idx="5">
                  <c:v>40.590000000000003</c:v>
                </c:pt>
                <c:pt idx="6">
                  <c:v>39.35</c:v>
                </c:pt>
                <c:pt idx="7">
                  <c:v>38.75</c:v>
                </c:pt>
                <c:pt idx="8">
                  <c:v>37.979999999999997</c:v>
                </c:pt>
                <c:pt idx="9">
                  <c:v>37.07</c:v>
                </c:pt>
                <c:pt idx="10">
                  <c:v>36.270000000000003</c:v>
                </c:pt>
                <c:pt idx="11">
                  <c:v>34.729999999999997</c:v>
                </c:pt>
                <c:pt idx="12">
                  <c:v>34.72</c:v>
                </c:pt>
                <c:pt idx="13">
                  <c:v>32.89</c:v>
                </c:pt>
                <c:pt idx="14">
                  <c:v>30.22</c:v>
                </c:pt>
                <c:pt idx="15">
                  <c:v>29.41</c:v>
                </c:pt>
                <c:pt idx="16">
                  <c:v>20.11</c:v>
                </c:pt>
                <c:pt idx="17">
                  <c:v>13.15</c:v>
                </c:pt>
                <c:pt idx="18">
                  <c:v>10.77</c:v>
                </c:pt>
                <c:pt idx="19">
                  <c:v>8.2899999999999991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19539176"/>
        <c:axId val="219541920"/>
      </c:barChart>
      <c:catAx>
        <c:axId val="219539176"/>
        <c:scaling>
          <c:orientation val="minMax"/>
        </c:scaling>
        <c:delete val="0"/>
        <c:axPos val="l"/>
        <c:numFmt formatCode="General" sourceLinked="0"/>
        <c:majorTickMark val="out"/>
        <c:minorTickMark val="none"/>
        <c:tickLblPos val="nextTo"/>
        <c:crossAx val="219541920"/>
        <c:crosses val="autoZero"/>
        <c:auto val="1"/>
        <c:lblAlgn val="ctr"/>
        <c:lblOffset val="100"/>
        <c:noMultiLvlLbl val="0"/>
      </c:catAx>
      <c:valAx>
        <c:axId val="219541920"/>
        <c:scaling>
          <c:orientation val="minMax"/>
        </c:scaling>
        <c:delete val="0"/>
        <c:axPos val="b"/>
        <c:majorGridlines>
          <c:spPr>
            <a:ln>
              <a:solidFill>
                <a:schemeClr val="bg1">
                  <a:lumMod val="85000"/>
                </a:schemeClr>
              </a:solidFill>
            </a:ln>
          </c:spPr>
        </c:majorGridlines>
        <c:numFmt formatCode="0" sourceLinked="0"/>
        <c:majorTickMark val="out"/>
        <c:minorTickMark val="none"/>
        <c:tickLblPos val="nextTo"/>
        <c:crossAx val="219539176"/>
        <c:crosses val="autoZero"/>
        <c:crossBetween val="between"/>
      </c:valAx>
    </c:plotArea>
    <c:plotVisOnly val="1"/>
    <c:dispBlanksAs val="gap"/>
    <c:showDLblsOverMax val="0"/>
  </c:chart>
  <c:spPr>
    <a:ln>
      <a:noFill/>
    </a:ln>
  </c:spPr>
  <c:txPr>
    <a:bodyPr/>
    <a:lstStyle/>
    <a:p>
      <a:pPr>
        <a:defRPr>
          <a:latin typeface="Segoe UI" pitchFamily="34" charset="0"/>
          <a:ea typeface="Segoe UI" pitchFamily="34" charset="0"/>
          <a:cs typeface="Segoe UI" pitchFamily="34" charset="0"/>
        </a:defRPr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 sz="1600" b="0">
                <a:solidFill>
                  <a:schemeClr val="accent1"/>
                </a:solidFill>
              </a:defRPr>
            </a:pPr>
            <a:r>
              <a:rPr lang="en-US" sz="1600" b="0" dirty="0">
                <a:solidFill>
                  <a:schemeClr val="accent1"/>
                </a:solidFill>
              </a:rPr>
              <a:t>Average Rainfall per Year in Inches</a:t>
            </a:r>
          </a:p>
        </c:rich>
      </c:tx>
      <c:overlay val="0"/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Sheet3!$B$1</c:f>
              <c:strCache>
                <c:ptCount val="1"/>
                <c:pt idx="0">
                  <c:v>Rain In.</c:v>
                </c:pt>
              </c:strCache>
            </c:strRef>
          </c:tx>
          <c:spPr>
            <a:solidFill>
              <a:schemeClr val="accent1">
                <a:lumMod val="40000"/>
                <a:lumOff val="60000"/>
              </a:schemeClr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Sheet3!$A$2:$A$21</c:f>
              <c:strCache>
                <c:ptCount val="20"/>
                <c:pt idx="0">
                  <c:v>Miami, FL</c:v>
                </c:pt>
                <c:pt idx="1">
                  <c:v>New York, NY</c:v>
                </c:pt>
                <c:pt idx="2">
                  <c:v>Houston, TX</c:v>
                </c:pt>
                <c:pt idx="3">
                  <c:v>Boston, MA</c:v>
                </c:pt>
                <c:pt idx="4">
                  <c:v>Philadelphia, PA</c:v>
                </c:pt>
                <c:pt idx="5">
                  <c:v>Atlanta, GA</c:v>
                </c:pt>
                <c:pt idx="6">
                  <c:v>Washington, D.C.</c:v>
                </c:pt>
                <c:pt idx="7">
                  <c:v>St. Louis, MO</c:v>
                </c:pt>
                <c:pt idx="8">
                  <c:v>Kansas City, MO</c:v>
                </c:pt>
                <c:pt idx="9">
                  <c:v>Seattle-Tacoma, WA</c:v>
                </c:pt>
                <c:pt idx="10">
                  <c:v>Chicago, IL</c:v>
                </c:pt>
                <c:pt idx="11">
                  <c:v>Dallas-Ft. Worth, TX</c:v>
                </c:pt>
                <c:pt idx="12">
                  <c:v>Des Moines, IA</c:v>
                </c:pt>
                <c:pt idx="13">
                  <c:v>Detroit, MI</c:v>
                </c:pt>
                <c:pt idx="14">
                  <c:v>Omaha, NE</c:v>
                </c:pt>
                <c:pt idx="15">
                  <c:v>Minneapolis–St. Paul, MN</c:v>
                </c:pt>
                <c:pt idx="16">
                  <c:v>San Francisco, CA</c:v>
                </c:pt>
                <c:pt idx="17">
                  <c:v>Los Angeles, CA</c:v>
                </c:pt>
                <c:pt idx="18">
                  <c:v>San Diego, CA</c:v>
                </c:pt>
                <c:pt idx="19">
                  <c:v>Phoenix, AZ</c:v>
                </c:pt>
              </c:strCache>
            </c:strRef>
          </c:cat>
          <c:val>
            <c:numRef>
              <c:f>Sheet3!$B$2:$B$21</c:f>
              <c:numCache>
                <c:formatCode>0.00</c:formatCode>
                <c:ptCount val="20"/>
                <c:pt idx="0">
                  <c:v>58.53</c:v>
                </c:pt>
                <c:pt idx="1">
                  <c:v>49.69</c:v>
                </c:pt>
                <c:pt idx="2">
                  <c:v>47.84</c:v>
                </c:pt>
                <c:pt idx="3">
                  <c:v>42.53</c:v>
                </c:pt>
                <c:pt idx="4">
                  <c:v>42.05</c:v>
                </c:pt>
                <c:pt idx="5">
                  <c:v>40.590000000000003</c:v>
                </c:pt>
                <c:pt idx="6">
                  <c:v>39.35</c:v>
                </c:pt>
                <c:pt idx="7">
                  <c:v>38.75</c:v>
                </c:pt>
                <c:pt idx="8">
                  <c:v>37.979999999999997</c:v>
                </c:pt>
                <c:pt idx="9">
                  <c:v>37.07</c:v>
                </c:pt>
                <c:pt idx="10">
                  <c:v>36.270000000000003</c:v>
                </c:pt>
                <c:pt idx="11">
                  <c:v>34.729999999999997</c:v>
                </c:pt>
                <c:pt idx="12">
                  <c:v>34.72</c:v>
                </c:pt>
                <c:pt idx="13">
                  <c:v>32.89</c:v>
                </c:pt>
                <c:pt idx="14">
                  <c:v>30.22</c:v>
                </c:pt>
                <c:pt idx="15">
                  <c:v>29.41</c:v>
                </c:pt>
                <c:pt idx="16">
                  <c:v>20.11</c:v>
                </c:pt>
                <c:pt idx="17">
                  <c:v>13.15</c:v>
                </c:pt>
                <c:pt idx="18">
                  <c:v>10.77</c:v>
                </c:pt>
                <c:pt idx="19">
                  <c:v>8.2899999999999991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19545056"/>
        <c:axId val="219543488"/>
      </c:barChart>
      <c:catAx>
        <c:axId val="219545056"/>
        <c:scaling>
          <c:orientation val="minMax"/>
        </c:scaling>
        <c:delete val="0"/>
        <c:axPos val="l"/>
        <c:numFmt formatCode="General" sourceLinked="0"/>
        <c:majorTickMark val="out"/>
        <c:minorTickMark val="none"/>
        <c:tickLblPos val="nextTo"/>
        <c:crossAx val="219543488"/>
        <c:crosses val="autoZero"/>
        <c:auto val="1"/>
        <c:lblAlgn val="ctr"/>
        <c:lblOffset val="100"/>
        <c:noMultiLvlLbl val="0"/>
      </c:catAx>
      <c:valAx>
        <c:axId val="219543488"/>
        <c:scaling>
          <c:orientation val="minMax"/>
        </c:scaling>
        <c:delete val="0"/>
        <c:axPos val="b"/>
        <c:majorGridlines>
          <c:spPr>
            <a:ln>
              <a:solidFill>
                <a:schemeClr val="bg1">
                  <a:lumMod val="85000"/>
                </a:schemeClr>
              </a:solidFill>
            </a:ln>
          </c:spPr>
        </c:majorGridlines>
        <c:numFmt formatCode="0" sourceLinked="0"/>
        <c:majorTickMark val="out"/>
        <c:minorTickMark val="none"/>
        <c:tickLblPos val="nextTo"/>
        <c:crossAx val="219545056"/>
        <c:crosses val="autoZero"/>
        <c:crossBetween val="between"/>
      </c:valAx>
    </c:plotArea>
    <c:plotVisOnly val="1"/>
    <c:dispBlanksAs val="gap"/>
    <c:showDLblsOverMax val="0"/>
  </c:chart>
  <c:spPr>
    <a:ln>
      <a:noFill/>
    </a:ln>
  </c:spPr>
  <c:txPr>
    <a:bodyPr/>
    <a:lstStyle/>
    <a:p>
      <a:pPr>
        <a:defRPr>
          <a:latin typeface="Segoe UI" pitchFamily="34" charset="0"/>
          <a:ea typeface="Segoe UI" pitchFamily="34" charset="0"/>
          <a:cs typeface="Segoe UI" pitchFamily="34" charset="0"/>
        </a:defRPr>
      </a:pPr>
      <a:endParaRPr lang="en-US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Sheet4!$B$1</c:f>
              <c:strCache>
                <c:ptCount val="1"/>
                <c:pt idx="0">
                  <c:v>Oct</c:v>
                </c:pt>
              </c:strCache>
            </c:strRef>
          </c:tx>
          <c:invertIfNegative val="0"/>
          <c:cat>
            <c:strRef>
              <c:f>Sheet4!$A$2:$A$11</c:f>
              <c:strCache>
                <c:ptCount val="10"/>
                <c:pt idx="0">
                  <c:v>San Francisco, CA</c:v>
                </c:pt>
                <c:pt idx="1">
                  <c:v>San Diego, CA</c:v>
                </c:pt>
                <c:pt idx="2">
                  <c:v>Phoenix, AZ</c:v>
                </c:pt>
                <c:pt idx="3">
                  <c:v>Omaha, NE</c:v>
                </c:pt>
                <c:pt idx="4">
                  <c:v>Minneapolis–St. Paul, MN</c:v>
                </c:pt>
                <c:pt idx="5">
                  <c:v>Miami, FL</c:v>
                </c:pt>
                <c:pt idx="6">
                  <c:v>Los Angeles, CA</c:v>
                </c:pt>
                <c:pt idx="7">
                  <c:v>Kansas City, MO</c:v>
                </c:pt>
                <c:pt idx="8">
                  <c:v>Des Moines, IA</c:v>
                </c:pt>
                <c:pt idx="9">
                  <c:v>Chicago, IL</c:v>
                </c:pt>
              </c:strCache>
            </c:strRef>
          </c:cat>
          <c:val>
            <c:numRef>
              <c:f>Sheet4!$B$2:$B$11</c:f>
              <c:numCache>
                <c:formatCode>0.0</c:formatCode>
                <c:ptCount val="10"/>
                <c:pt idx="0">
                  <c:v>61</c:v>
                </c:pt>
                <c:pt idx="1">
                  <c:v>67.599999999999994</c:v>
                </c:pt>
                <c:pt idx="2">
                  <c:v>74.599999999999994</c:v>
                </c:pt>
                <c:pt idx="3">
                  <c:v>53.2</c:v>
                </c:pt>
                <c:pt idx="4">
                  <c:v>48.7</c:v>
                </c:pt>
                <c:pt idx="5">
                  <c:v>78.8</c:v>
                </c:pt>
                <c:pt idx="6">
                  <c:v>66.900000000000006</c:v>
                </c:pt>
                <c:pt idx="7">
                  <c:v>56.8</c:v>
                </c:pt>
                <c:pt idx="8">
                  <c:v>52.8</c:v>
                </c:pt>
                <c:pt idx="9">
                  <c:v>52.1</c:v>
                </c:pt>
              </c:numCache>
            </c:numRef>
          </c:val>
        </c:ser>
        <c:ser>
          <c:idx val="1"/>
          <c:order val="1"/>
          <c:tx>
            <c:strRef>
              <c:f>Sheet4!$C$1</c:f>
              <c:strCache>
                <c:ptCount val="1"/>
                <c:pt idx="0">
                  <c:v>Jul</c:v>
                </c:pt>
              </c:strCache>
            </c:strRef>
          </c:tx>
          <c:invertIfNegative val="0"/>
          <c:cat>
            <c:strRef>
              <c:f>Sheet4!$A$2:$A$11</c:f>
              <c:strCache>
                <c:ptCount val="10"/>
                <c:pt idx="0">
                  <c:v>San Francisco, CA</c:v>
                </c:pt>
                <c:pt idx="1">
                  <c:v>San Diego, CA</c:v>
                </c:pt>
                <c:pt idx="2">
                  <c:v>Phoenix, AZ</c:v>
                </c:pt>
                <c:pt idx="3">
                  <c:v>Omaha, NE</c:v>
                </c:pt>
                <c:pt idx="4">
                  <c:v>Minneapolis–St. Paul, MN</c:v>
                </c:pt>
                <c:pt idx="5">
                  <c:v>Miami, FL</c:v>
                </c:pt>
                <c:pt idx="6">
                  <c:v>Los Angeles, CA</c:v>
                </c:pt>
                <c:pt idx="7">
                  <c:v>Kansas City, MO</c:v>
                </c:pt>
                <c:pt idx="8">
                  <c:v>Des Moines, IA</c:v>
                </c:pt>
                <c:pt idx="9">
                  <c:v>Chicago, IL</c:v>
                </c:pt>
              </c:strCache>
            </c:strRef>
          </c:cat>
          <c:val>
            <c:numRef>
              <c:f>Sheet4!$C$2:$C$11</c:f>
              <c:numCache>
                <c:formatCode>0.0</c:formatCode>
                <c:ptCount val="10"/>
                <c:pt idx="0">
                  <c:v>62.8</c:v>
                </c:pt>
                <c:pt idx="1">
                  <c:v>70.900000000000006</c:v>
                </c:pt>
                <c:pt idx="2">
                  <c:v>92.8</c:v>
                </c:pt>
                <c:pt idx="3">
                  <c:v>76.7</c:v>
                </c:pt>
                <c:pt idx="4">
                  <c:v>73.2</c:v>
                </c:pt>
                <c:pt idx="5">
                  <c:v>83.7</c:v>
                </c:pt>
                <c:pt idx="6">
                  <c:v>69.3</c:v>
                </c:pt>
                <c:pt idx="7">
                  <c:v>78.5</c:v>
                </c:pt>
                <c:pt idx="8">
                  <c:v>76.099999999999994</c:v>
                </c:pt>
                <c:pt idx="9">
                  <c:v>73.3</c:v>
                </c:pt>
              </c:numCache>
            </c:numRef>
          </c:val>
        </c:ser>
        <c:ser>
          <c:idx val="2"/>
          <c:order val="2"/>
          <c:tx>
            <c:strRef>
              <c:f>Sheet4!$D$1</c:f>
              <c:strCache>
                <c:ptCount val="1"/>
                <c:pt idx="0">
                  <c:v>Apr</c:v>
                </c:pt>
              </c:strCache>
            </c:strRef>
          </c:tx>
          <c:invertIfNegative val="0"/>
          <c:cat>
            <c:strRef>
              <c:f>Sheet4!$A$2:$A$11</c:f>
              <c:strCache>
                <c:ptCount val="10"/>
                <c:pt idx="0">
                  <c:v>San Francisco, CA</c:v>
                </c:pt>
                <c:pt idx="1">
                  <c:v>San Diego, CA</c:v>
                </c:pt>
                <c:pt idx="2">
                  <c:v>Phoenix, AZ</c:v>
                </c:pt>
                <c:pt idx="3">
                  <c:v>Omaha, NE</c:v>
                </c:pt>
                <c:pt idx="4">
                  <c:v>Minneapolis–St. Paul, MN</c:v>
                </c:pt>
                <c:pt idx="5">
                  <c:v>Miami, FL</c:v>
                </c:pt>
                <c:pt idx="6">
                  <c:v>Los Angeles, CA</c:v>
                </c:pt>
                <c:pt idx="7">
                  <c:v>Kansas City, MO</c:v>
                </c:pt>
                <c:pt idx="8">
                  <c:v>Des Moines, IA</c:v>
                </c:pt>
                <c:pt idx="9">
                  <c:v>Chicago, IL</c:v>
                </c:pt>
              </c:strCache>
            </c:strRef>
          </c:cat>
          <c:val>
            <c:numRef>
              <c:f>Sheet4!$D$2:$D$11</c:f>
              <c:numCache>
                <c:formatCode>0.0</c:formatCode>
                <c:ptCount val="10"/>
                <c:pt idx="0">
                  <c:v>56.2</c:v>
                </c:pt>
                <c:pt idx="1">
                  <c:v>62.6</c:v>
                </c:pt>
                <c:pt idx="2">
                  <c:v>70.2</c:v>
                </c:pt>
                <c:pt idx="3">
                  <c:v>51.4</c:v>
                </c:pt>
                <c:pt idx="4">
                  <c:v>46.6</c:v>
                </c:pt>
                <c:pt idx="5">
                  <c:v>75.7</c:v>
                </c:pt>
                <c:pt idx="6">
                  <c:v>60.8</c:v>
                </c:pt>
                <c:pt idx="7">
                  <c:v>54.4</c:v>
                </c:pt>
                <c:pt idx="8">
                  <c:v>50.6</c:v>
                </c:pt>
                <c:pt idx="9">
                  <c:v>47.8</c:v>
                </c:pt>
              </c:numCache>
            </c:numRef>
          </c:val>
        </c:ser>
        <c:ser>
          <c:idx val="3"/>
          <c:order val="3"/>
          <c:tx>
            <c:strRef>
              <c:f>Sheet4!$E$1</c:f>
              <c:strCache>
                <c:ptCount val="1"/>
                <c:pt idx="0">
                  <c:v>Jan</c:v>
                </c:pt>
              </c:strCache>
            </c:strRef>
          </c:tx>
          <c:invertIfNegative val="0"/>
          <c:cat>
            <c:strRef>
              <c:f>Sheet4!$A$2:$A$11</c:f>
              <c:strCache>
                <c:ptCount val="10"/>
                <c:pt idx="0">
                  <c:v>San Francisco, CA</c:v>
                </c:pt>
                <c:pt idx="1">
                  <c:v>San Diego, CA</c:v>
                </c:pt>
                <c:pt idx="2">
                  <c:v>Phoenix, AZ</c:v>
                </c:pt>
                <c:pt idx="3">
                  <c:v>Omaha, NE</c:v>
                </c:pt>
                <c:pt idx="4">
                  <c:v>Minneapolis–St. Paul, MN</c:v>
                </c:pt>
                <c:pt idx="5">
                  <c:v>Miami, FL</c:v>
                </c:pt>
                <c:pt idx="6">
                  <c:v>Los Angeles, CA</c:v>
                </c:pt>
                <c:pt idx="7">
                  <c:v>Kansas City, MO</c:v>
                </c:pt>
                <c:pt idx="8">
                  <c:v>Des Moines, IA</c:v>
                </c:pt>
                <c:pt idx="9">
                  <c:v>Chicago, IL</c:v>
                </c:pt>
              </c:strCache>
            </c:strRef>
          </c:cat>
          <c:val>
            <c:numRef>
              <c:f>Sheet4!$E$2:$E$11</c:f>
              <c:numCache>
                <c:formatCode>0.0</c:formatCode>
                <c:ptCount val="10"/>
                <c:pt idx="0">
                  <c:v>49.4</c:v>
                </c:pt>
                <c:pt idx="1">
                  <c:v>57.8</c:v>
                </c:pt>
                <c:pt idx="2">
                  <c:v>54.2</c:v>
                </c:pt>
                <c:pt idx="3">
                  <c:v>21.7</c:v>
                </c:pt>
                <c:pt idx="4">
                  <c:v>13.1</c:v>
                </c:pt>
                <c:pt idx="5">
                  <c:v>68.099999999999994</c:v>
                </c:pt>
                <c:pt idx="6">
                  <c:v>57.1</c:v>
                </c:pt>
                <c:pt idx="7">
                  <c:v>26.9</c:v>
                </c:pt>
                <c:pt idx="8">
                  <c:v>20.399999999999999</c:v>
                </c:pt>
                <c:pt idx="9">
                  <c:v>22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19542704"/>
        <c:axId val="219543880"/>
      </c:barChart>
      <c:catAx>
        <c:axId val="219542704"/>
        <c:scaling>
          <c:orientation val="minMax"/>
        </c:scaling>
        <c:delete val="0"/>
        <c:axPos val="l"/>
        <c:numFmt formatCode="General" sourceLinked="0"/>
        <c:majorTickMark val="out"/>
        <c:minorTickMark val="none"/>
        <c:tickLblPos val="nextTo"/>
        <c:crossAx val="219543880"/>
        <c:crosses val="autoZero"/>
        <c:auto val="1"/>
        <c:lblAlgn val="ctr"/>
        <c:lblOffset val="100"/>
        <c:noMultiLvlLbl val="0"/>
      </c:catAx>
      <c:valAx>
        <c:axId val="219543880"/>
        <c:scaling>
          <c:orientation val="minMax"/>
        </c:scaling>
        <c:delete val="0"/>
        <c:axPos val="b"/>
        <c:majorGridlines>
          <c:spPr>
            <a:ln>
              <a:solidFill>
                <a:schemeClr val="accent1">
                  <a:lumMod val="20000"/>
                  <a:lumOff val="80000"/>
                </a:schemeClr>
              </a:solidFill>
            </a:ln>
          </c:spPr>
        </c:majorGridlines>
        <c:numFmt formatCode="0" sourceLinked="0"/>
        <c:majorTickMark val="out"/>
        <c:minorTickMark val="none"/>
        <c:tickLblPos val="nextTo"/>
        <c:crossAx val="219542704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90407919046599072"/>
          <c:y val="5.0240454464380684E-2"/>
          <c:w val="5.8677115306253066E-2"/>
          <c:h val="0.19230746685848316"/>
        </c:manualLayout>
      </c:layout>
      <c:overlay val="0"/>
    </c:legend>
    <c:plotVisOnly val="1"/>
    <c:dispBlanksAs val="gap"/>
    <c:showDLblsOverMax val="0"/>
  </c:chart>
  <c:txPr>
    <a:bodyPr/>
    <a:lstStyle/>
    <a:p>
      <a:pPr>
        <a:defRPr>
          <a:latin typeface="Segoe UI" pitchFamily="34" charset="0"/>
          <a:ea typeface="Segoe UI" pitchFamily="34" charset="0"/>
          <a:cs typeface="Segoe UI" pitchFamily="34" charset="0"/>
        </a:defRPr>
      </a:pPr>
      <a:endParaRPr lang="en-US"/>
    </a:p>
  </c:txPr>
  <c:externalData r:id="rId2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Sheet4!$B$1</c:f>
              <c:strCache>
                <c:ptCount val="1"/>
                <c:pt idx="0">
                  <c:v>Oct</c:v>
                </c:pt>
              </c:strCache>
            </c:strRef>
          </c:tx>
          <c:invertIfNegative val="0"/>
          <c:cat>
            <c:strRef>
              <c:f>Sheet4!$A$2:$A$11</c:f>
              <c:strCache>
                <c:ptCount val="10"/>
                <c:pt idx="0">
                  <c:v>Minneapolis–St. Paul, MN</c:v>
                </c:pt>
                <c:pt idx="1">
                  <c:v>Des Moines, IA</c:v>
                </c:pt>
                <c:pt idx="2">
                  <c:v>Omaha, NE</c:v>
                </c:pt>
                <c:pt idx="3">
                  <c:v>Kansas City, MO</c:v>
                </c:pt>
                <c:pt idx="4">
                  <c:v>Chicago, IL</c:v>
                </c:pt>
                <c:pt idx="5">
                  <c:v>Phoenix, AZ</c:v>
                </c:pt>
                <c:pt idx="6">
                  <c:v>Miami, FL</c:v>
                </c:pt>
                <c:pt idx="7">
                  <c:v>San Francisco, CA</c:v>
                </c:pt>
                <c:pt idx="8">
                  <c:v>San Diego, CA</c:v>
                </c:pt>
                <c:pt idx="9">
                  <c:v>Los Angeles, CA</c:v>
                </c:pt>
              </c:strCache>
            </c:strRef>
          </c:cat>
          <c:val>
            <c:numRef>
              <c:f>Sheet4!$B$2:$B$11</c:f>
              <c:numCache>
                <c:formatCode>0.0</c:formatCode>
                <c:ptCount val="10"/>
                <c:pt idx="0">
                  <c:v>48.7</c:v>
                </c:pt>
                <c:pt idx="1">
                  <c:v>52.8</c:v>
                </c:pt>
                <c:pt idx="2">
                  <c:v>53.2</c:v>
                </c:pt>
                <c:pt idx="3">
                  <c:v>56.8</c:v>
                </c:pt>
                <c:pt idx="4">
                  <c:v>52.1</c:v>
                </c:pt>
                <c:pt idx="5">
                  <c:v>74.599999999999994</c:v>
                </c:pt>
                <c:pt idx="6">
                  <c:v>78.8</c:v>
                </c:pt>
                <c:pt idx="7">
                  <c:v>61</c:v>
                </c:pt>
                <c:pt idx="8">
                  <c:v>67.599999999999994</c:v>
                </c:pt>
                <c:pt idx="9">
                  <c:v>66.900000000000006</c:v>
                </c:pt>
              </c:numCache>
            </c:numRef>
          </c:val>
        </c:ser>
        <c:ser>
          <c:idx val="1"/>
          <c:order val="1"/>
          <c:tx>
            <c:strRef>
              <c:f>Sheet4!$C$1</c:f>
              <c:strCache>
                <c:ptCount val="1"/>
                <c:pt idx="0">
                  <c:v>Jul</c:v>
                </c:pt>
              </c:strCache>
            </c:strRef>
          </c:tx>
          <c:invertIfNegative val="0"/>
          <c:cat>
            <c:strRef>
              <c:f>Sheet4!$A$2:$A$11</c:f>
              <c:strCache>
                <c:ptCount val="10"/>
                <c:pt idx="0">
                  <c:v>Minneapolis–St. Paul, MN</c:v>
                </c:pt>
                <c:pt idx="1">
                  <c:v>Des Moines, IA</c:v>
                </c:pt>
                <c:pt idx="2">
                  <c:v>Omaha, NE</c:v>
                </c:pt>
                <c:pt idx="3">
                  <c:v>Kansas City, MO</c:v>
                </c:pt>
                <c:pt idx="4">
                  <c:v>Chicago, IL</c:v>
                </c:pt>
                <c:pt idx="5">
                  <c:v>Phoenix, AZ</c:v>
                </c:pt>
                <c:pt idx="6">
                  <c:v>Miami, FL</c:v>
                </c:pt>
                <c:pt idx="7">
                  <c:v>San Francisco, CA</c:v>
                </c:pt>
                <c:pt idx="8">
                  <c:v>San Diego, CA</c:v>
                </c:pt>
                <c:pt idx="9">
                  <c:v>Los Angeles, CA</c:v>
                </c:pt>
              </c:strCache>
            </c:strRef>
          </c:cat>
          <c:val>
            <c:numRef>
              <c:f>Sheet4!$C$2:$C$11</c:f>
              <c:numCache>
                <c:formatCode>0.0</c:formatCode>
                <c:ptCount val="10"/>
                <c:pt idx="0">
                  <c:v>73.2</c:v>
                </c:pt>
                <c:pt idx="1">
                  <c:v>76.099999999999994</c:v>
                </c:pt>
                <c:pt idx="2">
                  <c:v>76.7</c:v>
                </c:pt>
                <c:pt idx="3">
                  <c:v>78.5</c:v>
                </c:pt>
                <c:pt idx="4">
                  <c:v>73.3</c:v>
                </c:pt>
                <c:pt idx="5">
                  <c:v>92.8</c:v>
                </c:pt>
                <c:pt idx="6">
                  <c:v>83.7</c:v>
                </c:pt>
                <c:pt idx="7">
                  <c:v>62.8</c:v>
                </c:pt>
                <c:pt idx="8">
                  <c:v>70.900000000000006</c:v>
                </c:pt>
                <c:pt idx="9">
                  <c:v>69.3</c:v>
                </c:pt>
              </c:numCache>
            </c:numRef>
          </c:val>
        </c:ser>
        <c:ser>
          <c:idx val="2"/>
          <c:order val="2"/>
          <c:tx>
            <c:strRef>
              <c:f>Sheet4!$D$1</c:f>
              <c:strCache>
                <c:ptCount val="1"/>
                <c:pt idx="0">
                  <c:v>Apr</c:v>
                </c:pt>
              </c:strCache>
            </c:strRef>
          </c:tx>
          <c:invertIfNegative val="0"/>
          <c:cat>
            <c:strRef>
              <c:f>Sheet4!$A$2:$A$11</c:f>
              <c:strCache>
                <c:ptCount val="10"/>
                <c:pt idx="0">
                  <c:v>Minneapolis–St. Paul, MN</c:v>
                </c:pt>
                <c:pt idx="1">
                  <c:v>Des Moines, IA</c:v>
                </c:pt>
                <c:pt idx="2">
                  <c:v>Omaha, NE</c:v>
                </c:pt>
                <c:pt idx="3">
                  <c:v>Kansas City, MO</c:v>
                </c:pt>
                <c:pt idx="4">
                  <c:v>Chicago, IL</c:v>
                </c:pt>
                <c:pt idx="5">
                  <c:v>Phoenix, AZ</c:v>
                </c:pt>
                <c:pt idx="6">
                  <c:v>Miami, FL</c:v>
                </c:pt>
                <c:pt idx="7">
                  <c:v>San Francisco, CA</c:v>
                </c:pt>
                <c:pt idx="8">
                  <c:v>San Diego, CA</c:v>
                </c:pt>
                <c:pt idx="9">
                  <c:v>Los Angeles, CA</c:v>
                </c:pt>
              </c:strCache>
            </c:strRef>
          </c:cat>
          <c:val>
            <c:numRef>
              <c:f>Sheet4!$D$2:$D$11</c:f>
              <c:numCache>
                <c:formatCode>0.0</c:formatCode>
                <c:ptCount val="10"/>
                <c:pt idx="0">
                  <c:v>46.6</c:v>
                </c:pt>
                <c:pt idx="1">
                  <c:v>50.6</c:v>
                </c:pt>
                <c:pt idx="2">
                  <c:v>51.4</c:v>
                </c:pt>
                <c:pt idx="3">
                  <c:v>54.4</c:v>
                </c:pt>
                <c:pt idx="4">
                  <c:v>47.8</c:v>
                </c:pt>
                <c:pt idx="5">
                  <c:v>70.2</c:v>
                </c:pt>
                <c:pt idx="6">
                  <c:v>75.7</c:v>
                </c:pt>
                <c:pt idx="7">
                  <c:v>56.2</c:v>
                </c:pt>
                <c:pt idx="8">
                  <c:v>62.6</c:v>
                </c:pt>
                <c:pt idx="9">
                  <c:v>60.8</c:v>
                </c:pt>
              </c:numCache>
            </c:numRef>
          </c:val>
        </c:ser>
        <c:ser>
          <c:idx val="3"/>
          <c:order val="3"/>
          <c:tx>
            <c:strRef>
              <c:f>Sheet4!$E$1</c:f>
              <c:strCache>
                <c:ptCount val="1"/>
                <c:pt idx="0">
                  <c:v>Jan</c:v>
                </c:pt>
              </c:strCache>
            </c:strRef>
          </c:tx>
          <c:invertIfNegative val="0"/>
          <c:cat>
            <c:strRef>
              <c:f>Sheet4!$A$2:$A$11</c:f>
              <c:strCache>
                <c:ptCount val="10"/>
                <c:pt idx="0">
                  <c:v>Minneapolis–St. Paul, MN</c:v>
                </c:pt>
                <c:pt idx="1">
                  <c:v>Des Moines, IA</c:v>
                </c:pt>
                <c:pt idx="2">
                  <c:v>Omaha, NE</c:v>
                </c:pt>
                <c:pt idx="3">
                  <c:v>Kansas City, MO</c:v>
                </c:pt>
                <c:pt idx="4">
                  <c:v>Chicago, IL</c:v>
                </c:pt>
                <c:pt idx="5">
                  <c:v>Phoenix, AZ</c:v>
                </c:pt>
                <c:pt idx="6">
                  <c:v>Miami, FL</c:v>
                </c:pt>
                <c:pt idx="7">
                  <c:v>San Francisco, CA</c:v>
                </c:pt>
                <c:pt idx="8">
                  <c:v>San Diego, CA</c:v>
                </c:pt>
                <c:pt idx="9">
                  <c:v>Los Angeles, CA</c:v>
                </c:pt>
              </c:strCache>
            </c:strRef>
          </c:cat>
          <c:val>
            <c:numRef>
              <c:f>Sheet4!$E$2:$E$11</c:f>
              <c:numCache>
                <c:formatCode>0.0</c:formatCode>
                <c:ptCount val="10"/>
                <c:pt idx="0">
                  <c:v>13.1</c:v>
                </c:pt>
                <c:pt idx="1">
                  <c:v>20.399999999999999</c:v>
                </c:pt>
                <c:pt idx="2">
                  <c:v>21.7</c:v>
                </c:pt>
                <c:pt idx="3">
                  <c:v>26.9</c:v>
                </c:pt>
                <c:pt idx="4">
                  <c:v>22</c:v>
                </c:pt>
                <c:pt idx="5">
                  <c:v>54.2</c:v>
                </c:pt>
                <c:pt idx="6">
                  <c:v>68.099999999999994</c:v>
                </c:pt>
                <c:pt idx="7">
                  <c:v>49.4</c:v>
                </c:pt>
                <c:pt idx="8">
                  <c:v>57.8</c:v>
                </c:pt>
                <c:pt idx="9">
                  <c:v>57.1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83617096"/>
        <c:axId val="183614744"/>
      </c:barChart>
      <c:catAx>
        <c:axId val="183617096"/>
        <c:scaling>
          <c:orientation val="minMax"/>
        </c:scaling>
        <c:delete val="0"/>
        <c:axPos val="l"/>
        <c:numFmt formatCode="General" sourceLinked="0"/>
        <c:majorTickMark val="out"/>
        <c:minorTickMark val="none"/>
        <c:tickLblPos val="nextTo"/>
        <c:crossAx val="183614744"/>
        <c:crosses val="autoZero"/>
        <c:auto val="1"/>
        <c:lblAlgn val="ctr"/>
        <c:lblOffset val="100"/>
        <c:noMultiLvlLbl val="0"/>
      </c:catAx>
      <c:valAx>
        <c:axId val="183614744"/>
        <c:scaling>
          <c:orientation val="minMax"/>
        </c:scaling>
        <c:delete val="0"/>
        <c:axPos val="b"/>
        <c:majorGridlines>
          <c:spPr>
            <a:ln>
              <a:solidFill>
                <a:schemeClr val="accent1">
                  <a:lumMod val="20000"/>
                  <a:lumOff val="80000"/>
                </a:schemeClr>
              </a:solidFill>
            </a:ln>
          </c:spPr>
        </c:majorGridlines>
        <c:numFmt formatCode="0" sourceLinked="0"/>
        <c:majorTickMark val="out"/>
        <c:minorTickMark val="none"/>
        <c:tickLblPos val="nextTo"/>
        <c:crossAx val="183617096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90407919046599072"/>
          <c:y val="5.0240454464380684E-2"/>
          <c:w val="5.7238166768673687E-2"/>
          <c:h val="0.19230746685848316"/>
        </c:manualLayout>
      </c:layout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u="none" strike="noStrike" kern="1200" baseline="0">
                <a:solidFill>
                  <a:srgbClr val="4F81BD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pPr>
            <a:r>
              <a:rPr lang="en-US" sz="1400" b="0" i="0" baseline="0" dirty="0">
                <a:solidFill>
                  <a:schemeClr val="accent1"/>
                </a:solidFill>
                <a:effectLst/>
              </a:rPr>
              <a:t>Largest Difference in Average Monthly Temperature in Degrees Fahrenheit Throughout a Year</a:t>
            </a:r>
            <a:endParaRPr lang="en-US" sz="1400" dirty="0">
              <a:solidFill>
                <a:schemeClr val="accent1"/>
              </a:solidFill>
              <a:effectLst/>
            </a:endParaRPr>
          </a:p>
        </c:rich>
      </c:tx>
      <c:layout/>
      <c:overlay val="0"/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Sheet4!$H$1</c:f>
              <c:strCache>
                <c:ptCount val="1"/>
                <c:pt idx="0">
                  <c:v>Difference</c:v>
                </c:pt>
              </c:strCache>
            </c:strRef>
          </c:tx>
          <c:invertIfNegative val="0"/>
          <c:cat>
            <c:strRef>
              <c:f>Sheet4!$A$16:$A$35</c:f>
              <c:strCache>
                <c:ptCount val="20"/>
                <c:pt idx="0">
                  <c:v>Minneapolis–St. Paul, MN</c:v>
                </c:pt>
                <c:pt idx="1">
                  <c:v>Des Moines, IA</c:v>
                </c:pt>
                <c:pt idx="2">
                  <c:v>Omaha, NE</c:v>
                </c:pt>
                <c:pt idx="3">
                  <c:v>Kansas City, MO</c:v>
                </c:pt>
                <c:pt idx="4">
                  <c:v>Chicago, IL</c:v>
                </c:pt>
                <c:pt idx="5">
                  <c:v>St. Louis, MO</c:v>
                </c:pt>
                <c:pt idx="6">
                  <c:v>Detroit, MI</c:v>
                </c:pt>
                <c:pt idx="7">
                  <c:v>Philadelphia, PA</c:v>
                </c:pt>
                <c:pt idx="8">
                  <c:v>Boston, MA</c:v>
                </c:pt>
                <c:pt idx="9">
                  <c:v>New York, NY</c:v>
                </c:pt>
                <c:pt idx="10">
                  <c:v>Washington, D.C.</c:v>
                </c:pt>
                <c:pt idx="11">
                  <c:v>Dallas-Ft. Worth, TX</c:v>
                </c:pt>
                <c:pt idx="12">
                  <c:v>Phoenix, AZ</c:v>
                </c:pt>
                <c:pt idx="13">
                  <c:v>Atlanta, GA</c:v>
                </c:pt>
                <c:pt idx="14">
                  <c:v>Houston, TX</c:v>
                </c:pt>
                <c:pt idx="15">
                  <c:v>Seattle-Tacoma, WA</c:v>
                </c:pt>
                <c:pt idx="16">
                  <c:v>Miami, FL</c:v>
                </c:pt>
                <c:pt idx="17">
                  <c:v>San Francisco, CA</c:v>
                </c:pt>
                <c:pt idx="18">
                  <c:v>San Diego, CA</c:v>
                </c:pt>
                <c:pt idx="19">
                  <c:v>Los Angeles, CA</c:v>
                </c:pt>
              </c:strCache>
            </c:strRef>
          </c:cat>
          <c:val>
            <c:numRef>
              <c:f>Sheet4!$H$16:$H$35</c:f>
              <c:numCache>
                <c:formatCode>0.0</c:formatCode>
                <c:ptCount val="20"/>
                <c:pt idx="0">
                  <c:v>60.1</c:v>
                </c:pt>
                <c:pt idx="1">
                  <c:v>55.699999999999996</c:v>
                </c:pt>
                <c:pt idx="2">
                  <c:v>55</c:v>
                </c:pt>
                <c:pt idx="3">
                  <c:v>51.6</c:v>
                </c:pt>
                <c:pt idx="4">
                  <c:v>51.3</c:v>
                </c:pt>
                <c:pt idx="5">
                  <c:v>50.6</c:v>
                </c:pt>
                <c:pt idx="6">
                  <c:v>49</c:v>
                </c:pt>
                <c:pt idx="7">
                  <c:v>45.3</c:v>
                </c:pt>
                <c:pt idx="8">
                  <c:v>44.600000000000009</c:v>
                </c:pt>
                <c:pt idx="9">
                  <c:v>44.4</c:v>
                </c:pt>
                <c:pt idx="10">
                  <c:v>44.300000000000004</c:v>
                </c:pt>
                <c:pt idx="11">
                  <c:v>40.9</c:v>
                </c:pt>
                <c:pt idx="12">
                  <c:v>38.599999999999994</c:v>
                </c:pt>
                <c:pt idx="13">
                  <c:v>37.299999999999997</c:v>
                </c:pt>
                <c:pt idx="14">
                  <c:v>31.799999999999997</c:v>
                </c:pt>
                <c:pt idx="15">
                  <c:v>24.4</c:v>
                </c:pt>
                <c:pt idx="16">
                  <c:v>15.600000000000009</c:v>
                </c:pt>
                <c:pt idx="17">
                  <c:v>13.399999999999999</c:v>
                </c:pt>
                <c:pt idx="18">
                  <c:v>13.100000000000009</c:v>
                </c:pt>
                <c:pt idx="19">
                  <c:v>12.199999999999996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19539960"/>
        <c:axId val="219540744"/>
      </c:barChart>
      <c:catAx>
        <c:axId val="219539960"/>
        <c:scaling>
          <c:orientation val="minMax"/>
        </c:scaling>
        <c:delete val="0"/>
        <c:axPos val="l"/>
        <c:numFmt formatCode="General" sourceLinked="0"/>
        <c:majorTickMark val="out"/>
        <c:minorTickMark val="none"/>
        <c:tickLblPos val="nextTo"/>
        <c:crossAx val="219540744"/>
        <c:crosses val="autoZero"/>
        <c:auto val="1"/>
        <c:lblAlgn val="ctr"/>
        <c:lblOffset val="100"/>
        <c:noMultiLvlLbl val="0"/>
      </c:catAx>
      <c:valAx>
        <c:axId val="219540744"/>
        <c:scaling>
          <c:orientation val="minMax"/>
        </c:scaling>
        <c:delete val="0"/>
        <c:axPos val="b"/>
        <c:majorGridlines>
          <c:spPr>
            <a:ln>
              <a:solidFill>
                <a:schemeClr val="accent1">
                  <a:lumMod val="20000"/>
                  <a:lumOff val="80000"/>
                </a:schemeClr>
              </a:solidFill>
            </a:ln>
          </c:spPr>
        </c:majorGridlines>
        <c:numFmt formatCode="0" sourceLinked="0"/>
        <c:majorTickMark val="out"/>
        <c:minorTickMark val="none"/>
        <c:tickLblPos val="nextTo"/>
        <c:crossAx val="219539960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>
          <a:latin typeface="Segoe UI" pitchFamily="34" charset="0"/>
          <a:ea typeface="Segoe UI" pitchFamily="34" charset="0"/>
          <a:cs typeface="Segoe UI" pitchFamily="34" charset="0"/>
        </a:defRPr>
      </a:pPr>
      <a:endParaRPr lang="en-US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u="none" strike="noStrike" kern="1200" baseline="0">
                <a:solidFill>
                  <a:schemeClr val="accent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pPr>
            <a:r>
              <a:rPr lang="en-US" sz="1400" b="0" i="0" baseline="0" dirty="0">
                <a:solidFill>
                  <a:schemeClr val="accent1"/>
                </a:solidFill>
                <a:effectLst/>
              </a:rPr>
              <a:t>Largest Difference in Average Monthly Temperature in Degrees Fahrenheit Throughout a Year</a:t>
            </a:r>
            <a:endParaRPr lang="en-US" sz="1400" dirty="0">
              <a:solidFill>
                <a:schemeClr val="accent1"/>
              </a:solidFill>
              <a:effectLst/>
            </a:endParaRPr>
          </a:p>
        </c:rich>
      </c:tx>
      <c:layout/>
      <c:overlay val="0"/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Sheet4!$H$1</c:f>
              <c:strCache>
                <c:ptCount val="1"/>
                <c:pt idx="0">
                  <c:v>Difference</c:v>
                </c:pt>
              </c:strCache>
            </c:strRef>
          </c:tx>
          <c:spPr>
            <a:solidFill>
              <a:schemeClr val="tx2">
                <a:lumMod val="20000"/>
                <a:lumOff val="80000"/>
              </a:schemeClr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Sheet4!$A$16:$A$35</c:f>
              <c:strCache>
                <c:ptCount val="20"/>
                <c:pt idx="0">
                  <c:v>Minneapolis–St. Paul, MN</c:v>
                </c:pt>
                <c:pt idx="1">
                  <c:v>Des Moines, IA</c:v>
                </c:pt>
                <c:pt idx="2">
                  <c:v>Omaha, NE</c:v>
                </c:pt>
                <c:pt idx="3">
                  <c:v>Kansas City, MO</c:v>
                </c:pt>
                <c:pt idx="4">
                  <c:v>Chicago, IL</c:v>
                </c:pt>
                <c:pt idx="5">
                  <c:v>St. Louis, MO</c:v>
                </c:pt>
                <c:pt idx="6">
                  <c:v>Detroit, MI</c:v>
                </c:pt>
                <c:pt idx="7">
                  <c:v>Philadelphia, PA</c:v>
                </c:pt>
                <c:pt idx="8">
                  <c:v>Boston, MA</c:v>
                </c:pt>
                <c:pt idx="9">
                  <c:v>New York, NY</c:v>
                </c:pt>
                <c:pt idx="10">
                  <c:v>Washington, D.C.</c:v>
                </c:pt>
                <c:pt idx="11">
                  <c:v>Dallas-Ft. Worth, TX</c:v>
                </c:pt>
                <c:pt idx="12">
                  <c:v>Phoenix, AZ</c:v>
                </c:pt>
                <c:pt idx="13">
                  <c:v>Atlanta, GA</c:v>
                </c:pt>
                <c:pt idx="14">
                  <c:v>Houston, TX</c:v>
                </c:pt>
                <c:pt idx="15">
                  <c:v>Seattle-Tacoma, WA</c:v>
                </c:pt>
                <c:pt idx="16">
                  <c:v>Miami, FL</c:v>
                </c:pt>
                <c:pt idx="17">
                  <c:v>San Francisco, CA</c:v>
                </c:pt>
                <c:pt idx="18">
                  <c:v>San Diego, CA</c:v>
                </c:pt>
                <c:pt idx="19">
                  <c:v>Los Angeles, CA</c:v>
                </c:pt>
              </c:strCache>
            </c:strRef>
          </c:cat>
          <c:val>
            <c:numRef>
              <c:f>Sheet4!$H$16:$H$35</c:f>
              <c:numCache>
                <c:formatCode>0.0</c:formatCode>
                <c:ptCount val="20"/>
                <c:pt idx="0">
                  <c:v>60.1</c:v>
                </c:pt>
                <c:pt idx="1">
                  <c:v>55.699999999999996</c:v>
                </c:pt>
                <c:pt idx="2">
                  <c:v>55</c:v>
                </c:pt>
                <c:pt idx="3">
                  <c:v>51.6</c:v>
                </c:pt>
                <c:pt idx="4">
                  <c:v>51.3</c:v>
                </c:pt>
                <c:pt idx="5">
                  <c:v>50.6</c:v>
                </c:pt>
                <c:pt idx="6">
                  <c:v>49</c:v>
                </c:pt>
                <c:pt idx="7">
                  <c:v>45.3</c:v>
                </c:pt>
                <c:pt idx="8">
                  <c:v>44.600000000000009</c:v>
                </c:pt>
                <c:pt idx="9">
                  <c:v>44.4</c:v>
                </c:pt>
                <c:pt idx="10">
                  <c:v>44.300000000000004</c:v>
                </c:pt>
                <c:pt idx="11">
                  <c:v>40.9</c:v>
                </c:pt>
                <c:pt idx="12">
                  <c:v>38.599999999999994</c:v>
                </c:pt>
                <c:pt idx="13">
                  <c:v>37.299999999999997</c:v>
                </c:pt>
                <c:pt idx="14">
                  <c:v>31.799999999999997</c:v>
                </c:pt>
                <c:pt idx="15">
                  <c:v>24.4</c:v>
                </c:pt>
                <c:pt idx="16">
                  <c:v>15.600000000000009</c:v>
                </c:pt>
                <c:pt idx="17">
                  <c:v>13.399999999999999</c:v>
                </c:pt>
                <c:pt idx="18">
                  <c:v>13.100000000000009</c:v>
                </c:pt>
                <c:pt idx="19">
                  <c:v>12.199999999999996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83615136"/>
        <c:axId val="183617880"/>
      </c:barChart>
      <c:catAx>
        <c:axId val="183615136"/>
        <c:scaling>
          <c:orientation val="minMax"/>
        </c:scaling>
        <c:delete val="0"/>
        <c:axPos val="l"/>
        <c:numFmt formatCode="General" sourceLinked="0"/>
        <c:majorTickMark val="out"/>
        <c:minorTickMark val="none"/>
        <c:tickLblPos val="nextTo"/>
        <c:crossAx val="183617880"/>
        <c:crosses val="autoZero"/>
        <c:auto val="1"/>
        <c:lblAlgn val="ctr"/>
        <c:lblOffset val="100"/>
        <c:noMultiLvlLbl val="0"/>
      </c:catAx>
      <c:valAx>
        <c:axId val="183617880"/>
        <c:scaling>
          <c:orientation val="minMax"/>
        </c:scaling>
        <c:delete val="0"/>
        <c:axPos val="b"/>
        <c:majorGridlines>
          <c:spPr>
            <a:ln>
              <a:solidFill>
                <a:schemeClr val="accent1">
                  <a:lumMod val="20000"/>
                  <a:lumOff val="80000"/>
                </a:schemeClr>
              </a:solidFill>
            </a:ln>
          </c:spPr>
        </c:majorGridlines>
        <c:numFmt formatCode="0" sourceLinked="0"/>
        <c:majorTickMark val="out"/>
        <c:minorTickMark val="none"/>
        <c:tickLblPos val="nextTo"/>
        <c:crossAx val="183615136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>
          <a:latin typeface="Segoe UI" pitchFamily="34" charset="0"/>
          <a:ea typeface="Segoe UI" pitchFamily="34" charset="0"/>
          <a:cs typeface="Segoe UI" pitchFamily="34" charset="0"/>
        </a:defRPr>
      </a:pPr>
      <a:endParaRPr lang="en-US"/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Sheet5!$A$2</c:f>
              <c:strCache>
                <c:ptCount val="1"/>
                <c:pt idx="0">
                  <c:v>Des Moines, IA</c:v>
                </c:pt>
              </c:strCache>
            </c:strRef>
          </c:tx>
          <c:marker>
            <c:symbol val="none"/>
          </c:marker>
          <c:cat>
            <c:strRef>
              <c:f>Sheet5!$B$1:$M$1</c:f>
              <c:strCache>
                <c:ptCount val="12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</c:strCache>
            </c:strRef>
          </c:cat>
          <c:val>
            <c:numRef>
              <c:f>Sheet5!$B$2:$M$2</c:f>
              <c:numCache>
                <c:formatCode>0.0</c:formatCode>
                <c:ptCount val="12"/>
                <c:pt idx="0">
                  <c:v>19.399999999999999</c:v>
                </c:pt>
                <c:pt idx="1">
                  <c:v>24.7</c:v>
                </c:pt>
                <c:pt idx="2">
                  <c:v>37.299999999999997</c:v>
                </c:pt>
                <c:pt idx="3">
                  <c:v>50.9</c:v>
                </c:pt>
                <c:pt idx="4">
                  <c:v>62.3</c:v>
                </c:pt>
                <c:pt idx="5">
                  <c:v>71.8</c:v>
                </c:pt>
                <c:pt idx="6">
                  <c:v>76.599999999999994</c:v>
                </c:pt>
                <c:pt idx="7">
                  <c:v>73.900000000000006</c:v>
                </c:pt>
                <c:pt idx="8">
                  <c:v>65.099999999999994</c:v>
                </c:pt>
                <c:pt idx="9">
                  <c:v>53.5</c:v>
                </c:pt>
                <c:pt idx="10">
                  <c:v>39</c:v>
                </c:pt>
                <c:pt idx="11">
                  <c:v>24.4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Sheet5!$A$3</c:f>
              <c:strCache>
                <c:ptCount val="1"/>
                <c:pt idx="0">
                  <c:v>Phoenix, AZ</c:v>
                </c:pt>
              </c:strCache>
            </c:strRef>
          </c:tx>
          <c:marker>
            <c:symbol val="none"/>
          </c:marker>
          <c:cat>
            <c:strRef>
              <c:f>Sheet5!$B$1:$M$1</c:f>
              <c:strCache>
                <c:ptCount val="12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</c:strCache>
            </c:strRef>
          </c:cat>
          <c:val>
            <c:numRef>
              <c:f>Sheet5!$B$3:$M$3</c:f>
              <c:numCache>
                <c:formatCode>0.0</c:formatCode>
                <c:ptCount val="12"/>
                <c:pt idx="0">
                  <c:v>53.6</c:v>
                </c:pt>
                <c:pt idx="1">
                  <c:v>57.7</c:v>
                </c:pt>
                <c:pt idx="2" formatCode="General">
                  <c:v>62.2</c:v>
                </c:pt>
                <c:pt idx="3" formatCode="General">
                  <c:v>69.900000000000006</c:v>
                </c:pt>
                <c:pt idx="4" formatCode="General">
                  <c:v>78.8</c:v>
                </c:pt>
                <c:pt idx="5" formatCode="General">
                  <c:v>88.2</c:v>
                </c:pt>
                <c:pt idx="6" formatCode="General">
                  <c:v>93.5</c:v>
                </c:pt>
                <c:pt idx="7" formatCode="General">
                  <c:v>91.5</c:v>
                </c:pt>
                <c:pt idx="8" formatCode="General">
                  <c:v>85.6</c:v>
                </c:pt>
                <c:pt idx="9" formatCode="General">
                  <c:v>74.5</c:v>
                </c:pt>
                <c:pt idx="10" formatCode="General">
                  <c:v>61.9</c:v>
                </c:pt>
                <c:pt idx="11" formatCode="General">
                  <c:v>54.1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Sheet5!$A$4</c:f>
              <c:strCache>
                <c:ptCount val="1"/>
                <c:pt idx="0">
                  <c:v>San Francisco, CA</c:v>
                </c:pt>
              </c:strCache>
            </c:strRef>
          </c:tx>
          <c:marker>
            <c:symbol val="none"/>
          </c:marker>
          <c:cat>
            <c:strRef>
              <c:f>Sheet5!$B$1:$M$1</c:f>
              <c:strCache>
                <c:ptCount val="12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</c:strCache>
            </c:strRef>
          </c:cat>
          <c:val>
            <c:numRef>
              <c:f>Sheet5!$B$4:$M$4</c:f>
              <c:numCache>
                <c:formatCode>0.0</c:formatCode>
                <c:ptCount val="12"/>
                <c:pt idx="0">
                  <c:v>51.1</c:v>
                </c:pt>
                <c:pt idx="1">
                  <c:v>54.4</c:v>
                </c:pt>
                <c:pt idx="2" formatCode="General">
                  <c:v>54.9</c:v>
                </c:pt>
                <c:pt idx="3" formatCode="General">
                  <c:v>56</c:v>
                </c:pt>
                <c:pt idx="4" formatCode="General">
                  <c:v>56.6</c:v>
                </c:pt>
                <c:pt idx="5" formatCode="General">
                  <c:v>58.4</c:v>
                </c:pt>
                <c:pt idx="6" formatCode="General">
                  <c:v>59.1</c:v>
                </c:pt>
                <c:pt idx="7" formatCode="General">
                  <c:v>60.1</c:v>
                </c:pt>
                <c:pt idx="8" formatCode="General">
                  <c:v>62.3</c:v>
                </c:pt>
                <c:pt idx="9" formatCode="General">
                  <c:v>62</c:v>
                </c:pt>
                <c:pt idx="10" formatCode="General">
                  <c:v>57.2</c:v>
                </c:pt>
                <c:pt idx="11" formatCode="General">
                  <c:v>51.7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Sheet5!$A$5</c:f>
              <c:strCache>
                <c:ptCount val="1"/>
                <c:pt idx="0">
                  <c:v>Anchorage, AK</c:v>
                </c:pt>
              </c:strCache>
            </c:strRef>
          </c:tx>
          <c:marker>
            <c:symbol val="none"/>
          </c:marker>
          <c:cat>
            <c:strRef>
              <c:f>Sheet5!$B$1:$M$1</c:f>
              <c:strCache>
                <c:ptCount val="12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</c:strCache>
            </c:strRef>
          </c:cat>
          <c:val>
            <c:numRef>
              <c:f>Sheet5!$B$5:$M$5</c:f>
              <c:numCache>
                <c:formatCode>0.0</c:formatCode>
                <c:ptCount val="12"/>
                <c:pt idx="0">
                  <c:v>14.9</c:v>
                </c:pt>
                <c:pt idx="1">
                  <c:v>18.7</c:v>
                </c:pt>
                <c:pt idx="2" formatCode="General">
                  <c:v>25.7</c:v>
                </c:pt>
                <c:pt idx="3" formatCode="General">
                  <c:v>35.799999999999997</c:v>
                </c:pt>
                <c:pt idx="4" formatCode="General">
                  <c:v>46.6</c:v>
                </c:pt>
                <c:pt idx="5" formatCode="General">
                  <c:v>54.4</c:v>
                </c:pt>
                <c:pt idx="6" formatCode="General">
                  <c:v>58.4</c:v>
                </c:pt>
                <c:pt idx="7" formatCode="General">
                  <c:v>56.3</c:v>
                </c:pt>
                <c:pt idx="8" formatCode="General">
                  <c:v>48.4</c:v>
                </c:pt>
                <c:pt idx="9" formatCode="General">
                  <c:v>34.6</c:v>
                </c:pt>
                <c:pt idx="10" formatCode="General">
                  <c:v>21.2</c:v>
                </c:pt>
                <c:pt idx="11" formatCode="General">
                  <c:v>16.3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18086504"/>
        <c:axId val="218087288"/>
      </c:lineChart>
      <c:catAx>
        <c:axId val="21808650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crossAx val="218087288"/>
        <c:crosses val="autoZero"/>
        <c:auto val="1"/>
        <c:lblAlgn val="ctr"/>
        <c:lblOffset val="100"/>
        <c:noMultiLvlLbl val="0"/>
      </c:catAx>
      <c:valAx>
        <c:axId val="218087288"/>
        <c:scaling>
          <c:orientation val="minMax"/>
        </c:scaling>
        <c:delete val="0"/>
        <c:axPos val="l"/>
        <c:majorGridlines>
          <c:spPr>
            <a:ln>
              <a:solidFill>
                <a:srgbClr val="727CA3">
                  <a:lumMod val="40000"/>
                  <a:lumOff val="60000"/>
                </a:srgbClr>
              </a:solidFill>
            </a:ln>
          </c:spPr>
        </c:majorGridlines>
        <c:numFmt formatCode="0" sourceLinked="0"/>
        <c:majorTickMark val="out"/>
        <c:minorTickMark val="none"/>
        <c:tickLblPos val="nextTo"/>
        <c:crossAx val="218086504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82825682142942403"/>
          <c:y val="3.5952019155500302E-2"/>
          <c:w val="0.171743178570576"/>
          <c:h val="0.27052507860762393"/>
        </c:manualLayout>
      </c:layout>
      <c:overlay val="0"/>
    </c:legend>
    <c:plotVisOnly val="1"/>
    <c:dispBlanksAs val="gap"/>
    <c:showDLblsOverMax val="0"/>
  </c:chart>
  <c:externalData r:id="rId2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Sheet5!$A$2</c:f>
              <c:strCache>
                <c:ptCount val="1"/>
                <c:pt idx="0">
                  <c:v>Des Moines, IA</c:v>
                </c:pt>
              </c:strCache>
            </c:strRef>
          </c:tx>
          <c:marker>
            <c:symbol val="none"/>
          </c:marker>
          <c:cat>
            <c:strRef>
              <c:f>Sheet5!$B$1:$M$1</c:f>
              <c:strCache>
                <c:ptCount val="12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</c:strCache>
            </c:strRef>
          </c:cat>
          <c:val>
            <c:numRef>
              <c:f>Sheet5!$B$2:$M$2</c:f>
              <c:numCache>
                <c:formatCode>0.0</c:formatCode>
                <c:ptCount val="12"/>
                <c:pt idx="0">
                  <c:v>19.399999999999999</c:v>
                </c:pt>
                <c:pt idx="1">
                  <c:v>24.7</c:v>
                </c:pt>
                <c:pt idx="2">
                  <c:v>37.299999999999997</c:v>
                </c:pt>
                <c:pt idx="3">
                  <c:v>50.9</c:v>
                </c:pt>
                <c:pt idx="4">
                  <c:v>62.3</c:v>
                </c:pt>
                <c:pt idx="5">
                  <c:v>71.8</c:v>
                </c:pt>
                <c:pt idx="6">
                  <c:v>76.599999999999994</c:v>
                </c:pt>
                <c:pt idx="7">
                  <c:v>73.900000000000006</c:v>
                </c:pt>
                <c:pt idx="8">
                  <c:v>65.099999999999994</c:v>
                </c:pt>
                <c:pt idx="9">
                  <c:v>53.5</c:v>
                </c:pt>
                <c:pt idx="10">
                  <c:v>39</c:v>
                </c:pt>
                <c:pt idx="11">
                  <c:v>24.4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Sheet5!$A$3</c:f>
              <c:strCache>
                <c:ptCount val="1"/>
                <c:pt idx="0">
                  <c:v>Phoenix, AZ</c:v>
                </c:pt>
              </c:strCache>
            </c:strRef>
          </c:tx>
          <c:marker>
            <c:symbol val="none"/>
          </c:marker>
          <c:cat>
            <c:strRef>
              <c:f>Sheet5!$B$1:$M$1</c:f>
              <c:strCache>
                <c:ptCount val="12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</c:strCache>
            </c:strRef>
          </c:cat>
          <c:val>
            <c:numRef>
              <c:f>Sheet5!$B$3:$M$3</c:f>
              <c:numCache>
                <c:formatCode>0.0</c:formatCode>
                <c:ptCount val="12"/>
                <c:pt idx="0">
                  <c:v>53.6</c:v>
                </c:pt>
                <c:pt idx="1">
                  <c:v>57.7</c:v>
                </c:pt>
                <c:pt idx="2" formatCode="General">
                  <c:v>62.2</c:v>
                </c:pt>
                <c:pt idx="3" formatCode="General">
                  <c:v>69.900000000000006</c:v>
                </c:pt>
                <c:pt idx="4" formatCode="General">
                  <c:v>78.8</c:v>
                </c:pt>
                <c:pt idx="5" formatCode="General">
                  <c:v>88.2</c:v>
                </c:pt>
                <c:pt idx="6" formatCode="General">
                  <c:v>93.5</c:v>
                </c:pt>
                <c:pt idx="7" formatCode="General">
                  <c:v>91.5</c:v>
                </c:pt>
                <c:pt idx="8" formatCode="General">
                  <c:v>85.6</c:v>
                </c:pt>
                <c:pt idx="9" formatCode="General">
                  <c:v>74.5</c:v>
                </c:pt>
                <c:pt idx="10" formatCode="General">
                  <c:v>61.9</c:v>
                </c:pt>
                <c:pt idx="11" formatCode="General">
                  <c:v>54.1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Sheet5!$A$4</c:f>
              <c:strCache>
                <c:ptCount val="1"/>
                <c:pt idx="0">
                  <c:v>San Francisco, CA</c:v>
                </c:pt>
              </c:strCache>
            </c:strRef>
          </c:tx>
          <c:marker>
            <c:symbol val="none"/>
          </c:marker>
          <c:cat>
            <c:strRef>
              <c:f>Sheet5!$B$1:$M$1</c:f>
              <c:strCache>
                <c:ptCount val="12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</c:strCache>
            </c:strRef>
          </c:cat>
          <c:val>
            <c:numRef>
              <c:f>Sheet5!$B$4:$M$4</c:f>
              <c:numCache>
                <c:formatCode>0.0</c:formatCode>
                <c:ptCount val="12"/>
                <c:pt idx="0">
                  <c:v>51.1</c:v>
                </c:pt>
                <c:pt idx="1">
                  <c:v>54.4</c:v>
                </c:pt>
                <c:pt idx="2" formatCode="General">
                  <c:v>54.9</c:v>
                </c:pt>
                <c:pt idx="3" formatCode="General">
                  <c:v>56</c:v>
                </c:pt>
                <c:pt idx="4" formatCode="General">
                  <c:v>56.6</c:v>
                </c:pt>
                <c:pt idx="5" formatCode="General">
                  <c:v>58.4</c:v>
                </c:pt>
                <c:pt idx="6" formatCode="General">
                  <c:v>59.1</c:v>
                </c:pt>
                <c:pt idx="7" formatCode="General">
                  <c:v>60.1</c:v>
                </c:pt>
                <c:pt idx="8" formatCode="General">
                  <c:v>62.3</c:v>
                </c:pt>
                <c:pt idx="9" formatCode="General">
                  <c:v>62</c:v>
                </c:pt>
                <c:pt idx="10" formatCode="General">
                  <c:v>57.2</c:v>
                </c:pt>
                <c:pt idx="11" formatCode="General">
                  <c:v>51.7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Sheet5!$A$5</c:f>
              <c:strCache>
                <c:ptCount val="1"/>
                <c:pt idx="0">
                  <c:v>Anchorage, AK</c:v>
                </c:pt>
              </c:strCache>
            </c:strRef>
          </c:tx>
          <c:marker>
            <c:symbol val="none"/>
          </c:marker>
          <c:cat>
            <c:strRef>
              <c:f>Sheet5!$B$1:$M$1</c:f>
              <c:strCache>
                <c:ptCount val="12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</c:strCache>
            </c:strRef>
          </c:cat>
          <c:val>
            <c:numRef>
              <c:f>Sheet5!$B$5:$M$5</c:f>
              <c:numCache>
                <c:formatCode>0.0</c:formatCode>
                <c:ptCount val="12"/>
                <c:pt idx="0">
                  <c:v>14.9</c:v>
                </c:pt>
                <c:pt idx="1">
                  <c:v>18.7</c:v>
                </c:pt>
                <c:pt idx="2" formatCode="General">
                  <c:v>25.7</c:v>
                </c:pt>
                <c:pt idx="3" formatCode="General">
                  <c:v>35.799999999999997</c:v>
                </c:pt>
                <c:pt idx="4" formatCode="General">
                  <c:v>46.6</c:v>
                </c:pt>
                <c:pt idx="5" formatCode="General">
                  <c:v>54.4</c:v>
                </c:pt>
                <c:pt idx="6" formatCode="General">
                  <c:v>58.4</c:v>
                </c:pt>
                <c:pt idx="7" formatCode="General">
                  <c:v>56.3</c:v>
                </c:pt>
                <c:pt idx="8" formatCode="General">
                  <c:v>48.4</c:v>
                </c:pt>
                <c:pt idx="9" formatCode="General">
                  <c:v>34.6</c:v>
                </c:pt>
                <c:pt idx="10" formatCode="General">
                  <c:v>21.2</c:v>
                </c:pt>
                <c:pt idx="11" formatCode="General">
                  <c:v>16.3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18087680"/>
        <c:axId val="258009504"/>
      </c:lineChart>
      <c:catAx>
        <c:axId val="218087680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crossAx val="258009504"/>
        <c:crosses val="autoZero"/>
        <c:auto val="1"/>
        <c:lblAlgn val="ctr"/>
        <c:lblOffset val="100"/>
        <c:noMultiLvlLbl val="0"/>
      </c:catAx>
      <c:valAx>
        <c:axId val="258009504"/>
        <c:scaling>
          <c:orientation val="minMax"/>
        </c:scaling>
        <c:delete val="0"/>
        <c:axPos val="l"/>
        <c:majorGridlines>
          <c:spPr>
            <a:ln>
              <a:solidFill>
                <a:srgbClr val="727CA3">
                  <a:lumMod val="40000"/>
                  <a:lumOff val="60000"/>
                </a:srgbClr>
              </a:solidFill>
            </a:ln>
          </c:spPr>
        </c:majorGridlines>
        <c:numFmt formatCode="0" sourceLinked="0"/>
        <c:majorTickMark val="out"/>
        <c:minorTickMark val="none"/>
        <c:tickLblPos val="nextTo"/>
        <c:crossAx val="218087680"/>
        <c:crosses val="autoZero"/>
        <c:crossBetween val="between"/>
      </c:valAx>
    </c:plotArea>
    <c:plotVisOnly val="1"/>
    <c:dispBlanksAs val="gap"/>
    <c:showDLblsOverMax val="0"/>
  </c:chart>
  <c:externalData r:id="rId2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F6BC66-8B75-4550-96EC-757BF0685EF4}" type="datetimeFigureOut">
              <a:rPr lang="en-US" smtClean="0"/>
              <a:t>11/11/2013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500268-3D0C-44E5-9AA6-E6DDF51CA0E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57861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Also – User-Centered</a:t>
            </a:r>
            <a:r>
              <a:rPr lang="en-US" baseline="0" dirty="0" smtClean="0"/>
              <a:t> Design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500268-3D0C-44E5-9AA6-E6DDF51CA0E4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36748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Lean Startup, then</a:t>
            </a:r>
            <a:r>
              <a:rPr lang="en-US" baseline="0" dirty="0" smtClean="0"/>
              <a:t> Agile, then HCD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500268-3D0C-44E5-9AA6-E6DDF51CA0E4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0657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Agile: More Fun? Like working with people? ---</a:t>
            </a:r>
            <a:r>
              <a:rPr lang="en-US" baseline="0" dirty="0" smtClean="0"/>
              <a:t> Other benefits?</a:t>
            </a:r>
            <a:endParaRPr lang="en-US" dirty="0" smtClean="0"/>
          </a:p>
          <a:p>
            <a:r>
              <a:rPr lang="en-US" dirty="0" smtClean="0"/>
              <a:t>Balanced Approach to</a:t>
            </a:r>
            <a:r>
              <a:rPr lang="en-US" baseline="0" dirty="0" smtClean="0"/>
              <a:t> </a:t>
            </a:r>
            <a:r>
              <a:rPr lang="en-US" dirty="0" smtClean="0"/>
              <a:t>New Features</a:t>
            </a:r>
            <a:r>
              <a:rPr lang="en-US" baseline="0" dirty="0" smtClean="0"/>
              <a:t> – Parking Lot part of design?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500268-3D0C-44E5-9AA6-E6DDF51CA0E4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05778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Too</a:t>
            </a:r>
            <a:r>
              <a:rPr lang="en-US" baseline="0" dirty="0" smtClean="0"/>
              <a:t> Often start with Desirability, Viability, no Feasibility</a:t>
            </a:r>
          </a:p>
          <a:p>
            <a:r>
              <a:rPr lang="en-US" baseline="0" dirty="0" err="1" smtClean="0"/>
              <a:t>Teleporter</a:t>
            </a:r>
            <a:r>
              <a:rPr lang="en-US" baseline="0" dirty="0" smtClean="0"/>
              <a:t> example, Product Guys – Okay – Sales Guy – Heck Yeah!, Feasibility… nope.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500268-3D0C-44E5-9AA6-E6DDF51CA0E4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15431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500268-3D0C-44E5-9AA6-E6DDF51CA0E4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85686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Context could define what “highest” means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500268-3D0C-44E5-9AA6-E6DDF51CA0E4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58497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1219200" y="3886200"/>
            <a:ext cx="6858000" cy="990600"/>
          </a:xfrm>
        </p:spPr>
        <p:txBody>
          <a:bodyPr anchor="t" anchorCtr="0"/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kumimoji="0" lang="en-US" dirty="0" smtClean="0"/>
              <a:t>Click to edit Master title style</a:t>
            </a:r>
            <a:endParaRPr kumimoji="0"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219200" y="5124450"/>
            <a:ext cx="6858000" cy="53340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2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dirty="0" smtClean="0"/>
              <a:t>Click to edit Master subtitle style</a:t>
            </a:r>
            <a:endParaRPr kumimoji="0" lang="en-US" dirty="0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>
            <a:lvl1pPr>
              <a:defRPr sz="1400"/>
            </a:lvl1pPr>
          </a:lstStyle>
          <a:p>
            <a:fld id="{9744C170-6E19-451C-9C08-D0851A052F9C}" type="datetime1">
              <a:rPr lang="en-US" smtClean="0"/>
              <a:t>11/11/2013</a:t>
            </a:fld>
            <a:endParaRPr lang="en-US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/>
          <a:p>
            <a:r>
              <a:rPr lang="en-US" dirty="0" smtClean="0"/>
              <a:t>Aaron D. Hoffman, StoneFinch Consulting</a:t>
            </a:r>
            <a:endParaRPr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1216152" y="6355080"/>
            <a:ext cx="1219200" cy="365760"/>
          </a:xfrm>
        </p:spPr>
        <p:txBody>
          <a:bodyPr/>
          <a:lstStyle/>
          <a:p>
            <a:fld id="{C0F0A909-BB68-4F26-B2F3-67B52DDC82E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Straight Connector 10"/>
          <p:cNvSpPr>
            <a:spLocks noChangeShapeType="1"/>
          </p:cNvSpPr>
          <p:nvPr userDrawn="1"/>
        </p:nvSpPr>
        <p:spPr bwMode="auto">
          <a:xfrm>
            <a:off x="381000" y="5029200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D3085B-6A63-457B-A87A-1B51D351630D}" type="datetime1">
              <a:rPr lang="en-US" smtClean="0"/>
              <a:t>11/11/2013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Aaron D. Hoffman, StoneFinch Consulting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0A909-BB68-4F26-B2F3-67B52DDC82E8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536A8-3FCF-4108-90BC-93430491241D}" type="datetime1">
              <a:rPr lang="en-US" smtClean="0"/>
              <a:t>11/11/2013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Aaron D. Hoffman, StoneFinch Consulting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0A909-BB68-4F26-B2F3-67B52DDC82E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8" name="Isosceles Triangle 7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 rot="5400000">
            <a:off x="3629607" y="3201952"/>
            <a:ext cx="585216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457200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kumimoji="0" lang="en-US" dirty="0" smtClean="0"/>
              <a:t>Click to edit Master title style</a:t>
            </a:r>
            <a:endParaRPr kumimoji="0"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DB61DF-227E-4C8E-AD9C-594D9D0D9EF2}" type="datetime1">
              <a:rPr lang="en-US" smtClean="0"/>
              <a:t>11/11/2013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dirty="0" smtClean="0"/>
              <a:t>Aaron D. Hoffman, StoneFinch Consulting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0A909-BB68-4F26-B2F3-67B52DDC82E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066800"/>
            <a:ext cx="8229600" cy="509016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228600"/>
            <a:ext cx="8229600" cy="2286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400" baseline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sz="1400" dirty="0" smtClean="0"/>
              <a:t>Click to add header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2971800"/>
            <a:ext cx="6858000" cy="1066800"/>
          </a:xfrm>
        </p:spPr>
        <p:txBody>
          <a:bodyPr anchor="t" anchorCtr="0"/>
          <a:lstStyle>
            <a:lvl1pPr algn="r">
              <a:buNone/>
              <a:defRPr sz="3200" b="0" cap="none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267200"/>
            <a:ext cx="6781800" cy="1143000"/>
          </a:xfrm>
        </p:spPr>
        <p:txBody>
          <a:bodyPr anchor="t" anchorCtr="0"/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/>
          <a:p>
            <a:fld id="{D46AA9D2-0F17-4A91-95AF-C506DD72747F}" type="datetime1">
              <a:rPr lang="en-US" smtClean="0"/>
              <a:t>11/11/2013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/>
          <a:p>
            <a:r>
              <a:rPr lang="en-US" dirty="0" smtClean="0"/>
              <a:t>Aaron D. Hoffman, StoneFinch Consulting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9848" y="6355080"/>
            <a:ext cx="1520952" cy="365760"/>
          </a:xfrm>
        </p:spPr>
        <p:txBody>
          <a:bodyPr/>
          <a:lstStyle/>
          <a:p>
            <a:fld id="{C0F0A909-BB68-4F26-B2F3-67B52DDC82E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14400" y="2819400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8" name="Rectangle 7"/>
          <p:cNvSpPr/>
          <p:nvPr/>
        </p:nvSpPr>
        <p:spPr>
          <a:xfrm>
            <a:off x="914400" y="2819400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59C50-077C-4C62-A3A8-B2F6EE360191}" type="datetime1">
              <a:rPr lang="en-US" smtClean="0"/>
              <a:t>11/11/2013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Aaron D. Hoffman, StoneFinch Consulting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0A909-BB68-4F26-B2F3-67B52DDC82E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632198" y="1216152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85875"/>
            <a:ext cx="4040188" cy="685800"/>
          </a:xfrm>
          <a:noFill/>
          <a:ln>
            <a:noFill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8200" y="1295400"/>
            <a:ext cx="4041775" cy="685800"/>
          </a:xfrm>
          <a:noFill/>
          <a:ln>
            <a:noFill/>
          </a:ln>
        </p:spPr>
        <p:txBody>
          <a:bodyPr lIns="91440" anchor="b" anchorCtr="0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636A96-80F9-420A-8144-60C12B0BC183}" type="datetime1">
              <a:rPr lang="en-US" smtClean="0"/>
              <a:t>11/11/2013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Aaron D. Hoffman, StoneFinch Consulting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0A909-BB68-4F26-B2F3-67B52DDC82E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57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648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54F04E-2CC7-4D68-9EB4-35D5EED29829}" type="datetime1">
              <a:rPr lang="en-US" smtClean="0"/>
              <a:t>11/11/2013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Aaron D. Hoffman, StoneFinch Consulting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0A909-BB68-4F26-B2F3-67B52DDC82E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768EA-A5BA-4AD3-A51D-6C4BBE663257}" type="datetime1">
              <a:rPr lang="en-US" smtClean="0"/>
              <a:t>11/11/2013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Aaron D. Hoffman, StoneFinch Consulting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0A909-BB68-4F26-B2F3-67B52DDC82E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Straight Connector 4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24600" y="304800"/>
            <a:ext cx="2514600" cy="838200"/>
          </a:xfrm>
        </p:spPr>
        <p:txBody>
          <a:bodyPr anchor="b" anchorCtr="0">
            <a:noAutofit/>
          </a:bodyPr>
          <a:lstStyle>
            <a:lvl1pPr algn="l">
              <a:buNone/>
              <a:defRPr sz="20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324600" y="1219200"/>
            <a:ext cx="2514600" cy="4843463"/>
          </a:xfrm>
        </p:spPr>
        <p:txBody>
          <a:bodyPr/>
          <a:lstStyle>
            <a:lvl1pPr marL="0" indent="0">
              <a:lnSpc>
                <a:spcPts val="22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FA63E-F62E-473F-8FD2-9BB0FF679B9F}" type="datetime1">
              <a:rPr lang="en-US" smtClean="0"/>
              <a:t>11/11/2013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Aaron D. Hoffman, StoneFinch Consulting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0A909-BB68-4F26-B2F3-67B52DDC82E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 rot="5400000">
            <a:off x="3160645" y="3324225"/>
            <a:ext cx="603504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"/>
          </p:nvPr>
        </p:nvSpPr>
        <p:spPr>
          <a:xfrm>
            <a:off x="304800" y="304800"/>
            <a:ext cx="5715000" cy="5715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00856"/>
            <a:ext cx="8229600" cy="674688"/>
          </a:xfrm>
          <a:ln>
            <a:solidFill>
              <a:schemeClr val="accent1"/>
            </a:solidFill>
          </a:ln>
        </p:spPr>
        <p:txBody>
          <a:bodyPr lIns="274320" anchor="ctr"/>
          <a:lstStyle>
            <a:lvl1pPr algn="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57200" y="1905000"/>
            <a:ext cx="8229600" cy="4270248"/>
          </a:xfrm>
          <a:solidFill>
            <a:schemeClr val="tx1">
              <a:shade val="50000"/>
            </a:schemeClr>
          </a:solidFill>
          <a:ln>
            <a:noFill/>
          </a:ln>
          <a:effectLst/>
        </p:spPr>
        <p:txBody>
          <a:bodyPr/>
          <a:lstStyle>
            <a:lvl1pPr marL="0" indent="0">
              <a:spcBef>
                <a:spcPts val="600"/>
              </a:spcBef>
              <a:buNone/>
              <a:defRPr sz="3200"/>
            </a:lvl1pPr>
          </a:lstStyle>
          <a:p>
            <a:r>
              <a:rPr kumimoji="0" lang="en-US" dirty="0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219200"/>
            <a:ext cx="8229600" cy="533400"/>
          </a:xfrm>
        </p:spPr>
        <p:txBody>
          <a:bodyPr anchor="ctr" anchorCtr="0"/>
          <a:lstStyle>
            <a:lvl1pPr marL="0" indent="0" algn="l">
              <a:buFontTx/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E2D69-700F-44BE-B25B-E0AE79FA6B2E}" type="datetime1">
              <a:rPr lang="en-US" smtClean="0"/>
              <a:t>11/11/2013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Aaron D. Hoffman, StoneFinch Consulting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0A909-BB68-4F26-B2F3-67B52DDC82E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0" name="Rectangle 9"/>
          <p:cNvSpPr/>
          <p:nvPr/>
        </p:nvSpPr>
        <p:spPr>
          <a:xfrm>
            <a:off x="457200" y="500856"/>
            <a:ext cx="182880" cy="68580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457200"/>
          </a:xfrm>
          <a:prstGeom prst="rect">
            <a:avLst/>
          </a:prstGeom>
        </p:spPr>
        <p:txBody>
          <a:bodyPr vert="horz" anchor="b" anchorCtr="0">
            <a:normAutofit/>
          </a:bodyPr>
          <a:lstStyle/>
          <a:p>
            <a:r>
              <a:rPr kumimoji="0" lang="en-US" dirty="0" smtClean="0"/>
              <a:t>Click to edit Master title style</a:t>
            </a:r>
            <a:endParaRPr kumimoji="0"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066800"/>
            <a:ext cx="8229600" cy="5062728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dirty="0" smtClean="0"/>
              <a:t>Click to edit Master text styles</a:t>
            </a:r>
          </a:p>
          <a:p>
            <a:pPr lvl="1" eaLnBrk="1" latinLnBrk="0" hangingPunct="1"/>
            <a:r>
              <a:rPr kumimoji="0" lang="en-US" dirty="0" smtClean="0"/>
              <a:t>Second level</a:t>
            </a:r>
          </a:p>
          <a:p>
            <a:pPr lvl="2" eaLnBrk="1" latinLnBrk="0" hangingPunct="1"/>
            <a:r>
              <a:rPr kumimoji="0" lang="en-US" dirty="0" smtClean="0"/>
              <a:t>Third level</a:t>
            </a:r>
          </a:p>
          <a:p>
            <a:pPr lvl="3" eaLnBrk="1" latinLnBrk="0" hangingPunct="1"/>
            <a:r>
              <a:rPr kumimoji="0" lang="en-US" dirty="0" smtClean="0"/>
              <a:t>Fourth level</a:t>
            </a:r>
          </a:p>
          <a:p>
            <a:pPr lvl="4" eaLnBrk="1" latinLnBrk="0" hangingPunct="1"/>
            <a:r>
              <a:rPr kumimoji="0" lang="en-US" dirty="0" smtClean="0"/>
              <a:t>Fifth level</a:t>
            </a:r>
            <a:endParaRPr kumimoji="0" lang="en-US" dirty="0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400800" y="6356350"/>
            <a:ext cx="16002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accent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fld id="{7A6FFDFA-2FAA-4DBF-8814-7A3E76E30832}" type="datetime1">
              <a:rPr lang="en-US" smtClean="0"/>
              <a:t>11/11/2013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457200" y="6353175"/>
            <a:ext cx="57912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accent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dirty="0" smtClean="0"/>
              <a:t>Aaron D. Hoffman, StoneFinch Consulting</a:t>
            </a:r>
            <a:endParaRPr lang="en-US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8001000" y="6353175"/>
            <a:ext cx="685800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chemeClr val="accent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fld id="{C0F0A909-BB68-4F26-B2F3-67B52DDC82E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8" name="Straight Connector 2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9" name="Straight Connector 28"/>
          <p:cNvSpPr>
            <a:spLocks noChangeShapeType="1"/>
          </p:cNvSpPr>
          <p:nvPr/>
        </p:nvSpPr>
        <p:spPr bwMode="auto">
          <a:xfrm>
            <a:off x="457200" y="914400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iming>
    <p:tnLst>
      <p:par>
        <p:cTn id="1" dur="indefinite" restart="never" nodeType="tmRoot"/>
      </p:par>
    </p:tnLst>
  </p:timing>
  <p:hf hdr="0" dt="0"/>
  <p:txStyles>
    <p:titleStyle>
      <a:lvl1pPr algn="l" rtl="0" eaLnBrk="1" latinLnBrk="0" hangingPunct="1">
        <a:spcBef>
          <a:spcPct val="0"/>
        </a:spcBef>
        <a:buNone/>
        <a:defRPr kumimoji="0" sz="2400" kern="1200">
          <a:solidFill>
            <a:schemeClr val="accent1">
              <a:lumMod val="60000"/>
              <a:lumOff val="40000"/>
            </a:schemeClr>
          </a:solidFill>
          <a:latin typeface="Segoe UI" pitchFamily="34" charset="0"/>
          <a:ea typeface="Segoe UI" pitchFamily="34" charset="0"/>
          <a:cs typeface="Segoe UI" pitchFamily="34" charset="0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6000"/>
        <a:buFont typeface="Wingdings 3"/>
        <a:buChar char=""/>
        <a:defRPr kumimoji="0" sz="2600" kern="1200">
          <a:solidFill>
            <a:schemeClr val="tx1"/>
          </a:solidFill>
          <a:latin typeface="Segoe UI" pitchFamily="34" charset="0"/>
          <a:ea typeface="Segoe UI" pitchFamily="34" charset="0"/>
          <a:cs typeface="Segoe UI" pitchFamily="34" charset="0"/>
        </a:defRPr>
      </a:lvl1pPr>
      <a:lvl2pPr marL="548640" indent="-274320" algn="l" rtl="0" eaLnBrk="1" latinLnBrk="0" hangingPunct="1">
        <a:spcBef>
          <a:spcPts val="500"/>
        </a:spcBef>
        <a:buClr>
          <a:schemeClr val="accent2"/>
        </a:buClr>
        <a:buSzPct val="76000"/>
        <a:buFont typeface="Wingdings 3"/>
        <a:buChar char=""/>
        <a:defRPr kumimoji="0" sz="2300" kern="1200">
          <a:solidFill>
            <a:schemeClr val="tx1"/>
          </a:solidFill>
          <a:latin typeface="Segoe UI" pitchFamily="34" charset="0"/>
          <a:ea typeface="Segoe UI" pitchFamily="34" charset="0"/>
          <a:cs typeface="Segoe UI" pitchFamily="34" charset="0"/>
        </a:defRPr>
      </a:lvl2pPr>
      <a:lvl3pPr marL="822960" indent="-228600" algn="l" rtl="0" eaLnBrk="1" latinLnBrk="0" hangingPunct="1">
        <a:spcBef>
          <a:spcPts val="500"/>
        </a:spcBef>
        <a:buClr>
          <a:schemeClr val="bg1">
            <a:shade val="50000"/>
          </a:schemeClr>
        </a:buClr>
        <a:buSzPct val="76000"/>
        <a:buFont typeface="Wingdings 3"/>
        <a:buChar char=""/>
        <a:defRPr kumimoji="0" sz="2000" kern="1200">
          <a:solidFill>
            <a:schemeClr val="tx1"/>
          </a:solidFill>
          <a:latin typeface="Segoe UI" pitchFamily="34" charset="0"/>
          <a:ea typeface="Segoe UI" pitchFamily="34" charset="0"/>
          <a:cs typeface="Segoe UI" pitchFamily="34" charset="0"/>
        </a:defRPr>
      </a:lvl3pPr>
      <a:lvl4pPr marL="1097280" indent="-228600" algn="l" rtl="0" eaLnBrk="1" latinLnBrk="0" hangingPunct="1">
        <a:spcBef>
          <a:spcPts val="400"/>
        </a:spcBef>
        <a:buClr>
          <a:schemeClr val="accent2">
            <a:shade val="75000"/>
          </a:schemeClr>
        </a:buClr>
        <a:buSzPct val="70000"/>
        <a:buFont typeface="Wingdings"/>
        <a:buChar char=""/>
        <a:defRPr kumimoji="0" sz="1800" kern="1200">
          <a:solidFill>
            <a:schemeClr val="tx1"/>
          </a:solidFill>
          <a:latin typeface="Segoe UI" pitchFamily="34" charset="0"/>
          <a:ea typeface="Segoe UI" pitchFamily="34" charset="0"/>
          <a:cs typeface="Segoe UI" pitchFamily="34" charset="0"/>
        </a:defRPr>
      </a:lvl4pPr>
      <a:lvl5pPr marL="1371600" indent="-228600" algn="l" rtl="0" eaLnBrk="1" latinLnBrk="0" hangingPunct="1">
        <a:spcBef>
          <a:spcPts val="300"/>
        </a:spcBef>
        <a:buClr>
          <a:schemeClr val="accent2"/>
        </a:buClr>
        <a:buSzPct val="70000"/>
        <a:buFont typeface="Wingdings"/>
        <a:buChar char=""/>
        <a:defRPr kumimoji="0" sz="1600" kern="1200">
          <a:solidFill>
            <a:schemeClr val="tx1"/>
          </a:solidFill>
          <a:latin typeface="Segoe UI" pitchFamily="34" charset="0"/>
          <a:ea typeface="Segoe UI" pitchFamily="34" charset="0"/>
          <a:cs typeface="Segoe UI" pitchFamily="34" charset="0"/>
        </a:defRPr>
      </a:lvl5pPr>
      <a:lvl6pPr marL="1645920" indent="-182880" algn="l" rtl="0" eaLnBrk="1" latinLnBrk="0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0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0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://dirkloechel.deviantart.com/art/Size-Comparison-Science-Fiction-spaceships-398790051" TargetMode="External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astcodesign.com/1663098/infographic-of-the-day-linkedin-maps-big-shots-in-your-social-network" TargetMode="External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hyperlink" Target="http://www.technologyreview.com/news/408104/mapping-the-internet/" TargetMode="Externa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://web.njit.edu/~vs252/Projects/Projects.htm" TargetMode="Externa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hyperlink" Target="http://mkweb.bcgsc.ca/schemaball/?home" TargetMode="Externa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0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1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3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4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://netflixpivot.cloudapp.net/" TargetMode="Externa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://vimeo.com/75404940" TargetMode="Externa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9200" y="838200"/>
            <a:ext cx="6858000" cy="990600"/>
          </a:xfrm>
        </p:spPr>
        <p:txBody>
          <a:bodyPr>
            <a:normAutofit/>
          </a:bodyPr>
          <a:lstStyle/>
          <a:p>
            <a:r>
              <a:rPr lang="en-US" dirty="0" smtClean="0"/>
              <a:t>Human-Centered Data Visualization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5181600"/>
            <a:ext cx="6858000" cy="533400"/>
          </a:xfrm>
        </p:spPr>
        <p:txBody>
          <a:bodyPr/>
          <a:lstStyle/>
          <a:p>
            <a:r>
              <a:rPr lang="en-US" dirty="0" smtClean="0"/>
              <a:t>Aaron D. Hoffman</a:t>
            </a:r>
            <a:endParaRPr lang="en-US" dirty="0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1219200" y="5600700"/>
            <a:ext cx="6858000" cy="533400"/>
          </a:xfrm>
          <a:prstGeom prst="rect">
            <a:avLst/>
          </a:prstGeom>
        </p:spPr>
        <p:txBody>
          <a:bodyPr vert="horz">
            <a:normAutofit fontScale="70000" lnSpcReduction="20000"/>
          </a:bodyPr>
          <a:lstStyle>
            <a:lvl1pPr marL="0" indent="0" algn="r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None/>
              <a:defRPr kumimoji="0" sz="2000" kern="1200">
                <a:solidFill>
                  <a:schemeClr val="tx2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457200" indent="0" algn="ctr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None/>
              <a:defRPr kumimoji="0" sz="23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914400" indent="0" algn="ctr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None/>
              <a:defRPr kumimoji="0" sz="20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371600" indent="0" algn="ctr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None/>
              <a:defRPr kumimoji="0" sz="18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828800" indent="0" algn="ctr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None/>
              <a:defRPr kumimoji="0" sz="16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  <a:lvl6pPr marL="2286000" indent="0" algn="ctr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None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None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None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None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ahoffman@stonefinch.com</a:t>
            </a:r>
          </a:p>
          <a:p>
            <a:r>
              <a:rPr lang="en-US" dirty="0" smtClean="0"/>
              <a:t>@aaron_hoffman</a:t>
            </a:r>
            <a:endParaRPr lang="en-US" dirty="0"/>
          </a:p>
        </p:txBody>
      </p:sp>
      <p:pic>
        <p:nvPicPr>
          <p:cNvPr id="1027" name="Picture 3" descr="C:\Users\Aaron\Desktop\bar-chart-sketch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9300" y="1828800"/>
            <a:ext cx="5105400" cy="274137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9603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Human-Centered Design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Aaron D. Hoffman, StoneFinch Consulting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0A909-BB68-4F26-B2F3-67B52DDC82E8}" type="slidenum">
              <a:rPr lang="en-US" smtClean="0"/>
              <a:t>10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Process Influences Product</a:t>
            </a:r>
          </a:p>
          <a:p>
            <a:pPr lvl="1"/>
            <a:r>
              <a:rPr lang="en-US" u="sng" dirty="0" smtClean="0"/>
              <a:t>In-Person</a:t>
            </a:r>
            <a:r>
              <a:rPr lang="en-US" dirty="0" smtClean="0"/>
              <a:t> User Interviews</a:t>
            </a:r>
          </a:p>
          <a:p>
            <a:pPr lvl="1"/>
            <a:r>
              <a:rPr lang="en-US" dirty="0"/>
              <a:t>Ask Why/How not What</a:t>
            </a:r>
            <a:endParaRPr lang="en-US" dirty="0" smtClean="0"/>
          </a:p>
          <a:p>
            <a:pPr lvl="1"/>
            <a:r>
              <a:rPr lang="en-US" dirty="0" smtClean="0"/>
              <a:t>Discuss Existing Process not Desired Product</a:t>
            </a:r>
          </a:p>
          <a:p>
            <a:pPr lvl="1"/>
            <a:r>
              <a:rPr lang="en-US" dirty="0" smtClean="0"/>
              <a:t>The design should </a:t>
            </a:r>
            <a:r>
              <a:rPr lang="en-US" u="sng" dirty="0" smtClean="0"/>
              <a:t>support process </a:t>
            </a:r>
            <a:r>
              <a:rPr lang="en-US" dirty="0" smtClean="0"/>
              <a:t>not define process</a:t>
            </a:r>
          </a:p>
          <a:p>
            <a:endParaRPr lang="en-US" dirty="0"/>
          </a:p>
          <a:p>
            <a:r>
              <a:rPr lang="en-US" dirty="0" smtClean="0"/>
              <a:t>User Driven Minimum Viable Product (MVP)</a:t>
            </a:r>
          </a:p>
          <a:p>
            <a:pPr lvl="1"/>
            <a:r>
              <a:rPr lang="en-US" dirty="0"/>
              <a:t>Small scope, </a:t>
            </a:r>
            <a:r>
              <a:rPr lang="en-US" dirty="0" smtClean="0"/>
              <a:t>well-defined, focused</a:t>
            </a:r>
          </a:p>
          <a:p>
            <a:pPr lvl="1"/>
            <a:r>
              <a:rPr lang="en-US" dirty="0" smtClean="0"/>
              <a:t>After deployment, how will success be </a:t>
            </a:r>
            <a:r>
              <a:rPr lang="en-US" u="sng" dirty="0" smtClean="0"/>
              <a:t>measured</a:t>
            </a:r>
            <a:r>
              <a:rPr lang="en-US" dirty="0" smtClean="0"/>
              <a:t>?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Human-Centered Data </a:t>
            </a:r>
            <a:r>
              <a:rPr lang="en-US" dirty="0" smtClean="0"/>
              <a:t>Visualization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5499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Human-Centered Design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Aaron D. Hoffman, StoneFinch Consulting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0A909-BB68-4F26-B2F3-67B52DDC82E8}" type="slidenum">
              <a:rPr lang="en-US" smtClean="0"/>
              <a:t>11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Note about Competition in Design</a:t>
            </a:r>
          </a:p>
          <a:p>
            <a:endParaRPr lang="en-US" dirty="0"/>
          </a:p>
          <a:p>
            <a:r>
              <a:rPr lang="en-US" dirty="0" smtClean="0"/>
              <a:t>Which of these is better?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Human-Centered Data </a:t>
            </a:r>
            <a:r>
              <a:rPr lang="en-US" dirty="0" smtClean="0"/>
              <a:t>Visualization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295400" y="3505200"/>
            <a:ext cx="1600200" cy="1295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Cloud Callout 8"/>
          <p:cNvSpPr/>
          <p:nvPr/>
        </p:nvSpPr>
        <p:spPr>
          <a:xfrm>
            <a:off x="5791200" y="4267200"/>
            <a:ext cx="2133600" cy="1485900"/>
          </a:xfrm>
          <a:prstGeom prst="cloudCallou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Compared to What?</a:t>
            </a:r>
            <a:endParaRPr lang="en-US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5499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Human-Centered Design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Aaron D. Hoffman, StoneFinch Consulting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0A909-BB68-4F26-B2F3-67B52DDC82E8}" type="slidenum">
              <a:rPr lang="en-US" smtClean="0"/>
              <a:t>12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Note about Competition in Design</a:t>
            </a:r>
          </a:p>
          <a:p>
            <a:endParaRPr lang="en-US" dirty="0"/>
          </a:p>
          <a:p>
            <a:r>
              <a:rPr lang="en-US" dirty="0" smtClean="0"/>
              <a:t>Which of these is better?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Human-Centered Data </a:t>
            </a:r>
            <a:r>
              <a:rPr lang="en-US" dirty="0" smtClean="0"/>
              <a:t>Visualization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295400" y="3505200"/>
            <a:ext cx="1600200" cy="1295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3733800" y="3505200"/>
            <a:ext cx="1600200" cy="1295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Plaque 9"/>
          <p:cNvSpPr/>
          <p:nvPr/>
        </p:nvSpPr>
        <p:spPr>
          <a:xfrm>
            <a:off x="6096000" y="3505200"/>
            <a:ext cx="1600200" cy="1295400"/>
          </a:xfrm>
          <a:prstGeom prst="plaqu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66800" y="5715000"/>
            <a:ext cx="67832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“All designs are equally important. Reinforce the design chosen.” Bill Buxton</a:t>
            </a:r>
            <a:endParaRPr lang="en-US" sz="1600" i="1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037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Human-Centered Design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Aaron D. Hoffman, StoneFinch Consulting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0A909-BB68-4F26-B2F3-67B52DDC82E8}" type="slidenum">
              <a:rPr lang="en-US" smtClean="0"/>
              <a:t>13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 smtClean="0"/>
              <a:t>Standup Meetings – Daily</a:t>
            </a:r>
          </a:p>
          <a:p>
            <a:pPr lvl="1"/>
            <a:r>
              <a:rPr lang="en-US" dirty="0" smtClean="0"/>
              <a:t>What did you do yesterday?</a:t>
            </a:r>
          </a:p>
          <a:p>
            <a:pPr lvl="1"/>
            <a:r>
              <a:rPr lang="en-US" dirty="0" smtClean="0"/>
              <a:t>What do you plan to do today?</a:t>
            </a:r>
          </a:p>
          <a:p>
            <a:pPr lvl="1"/>
            <a:r>
              <a:rPr lang="en-US" dirty="0" smtClean="0"/>
              <a:t>Do you have any roadblocks?</a:t>
            </a:r>
          </a:p>
          <a:p>
            <a:pPr marL="274320" lvl="1" indent="0">
              <a:buNone/>
            </a:pPr>
            <a:endParaRPr lang="en-US" dirty="0" smtClean="0"/>
          </a:p>
          <a:p>
            <a:r>
              <a:rPr lang="en-US" dirty="0" smtClean="0"/>
              <a:t>Validated Learning – Each Sprint</a:t>
            </a:r>
          </a:p>
          <a:p>
            <a:pPr lvl="1"/>
            <a:r>
              <a:rPr lang="en-US" dirty="0" smtClean="0"/>
              <a:t>What did we know when we started?</a:t>
            </a:r>
          </a:p>
          <a:p>
            <a:pPr lvl="1"/>
            <a:r>
              <a:rPr lang="en-US" dirty="0" smtClean="0"/>
              <a:t>What have we learned?</a:t>
            </a:r>
          </a:p>
          <a:p>
            <a:pPr lvl="1"/>
            <a:r>
              <a:rPr lang="en-US" dirty="0" smtClean="0"/>
              <a:t>How does that change what we knew?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Human-Centered Data </a:t>
            </a:r>
            <a:r>
              <a:rPr lang="en-US" dirty="0" smtClean="0"/>
              <a:t>Visualization</a:t>
            </a:r>
            <a:endParaRPr lang="en-US" dirty="0"/>
          </a:p>
        </p:txBody>
      </p:sp>
      <p:sp>
        <p:nvSpPr>
          <p:cNvPr id="8" name="Round Diagonal Corner Rectangle 7"/>
          <p:cNvSpPr/>
          <p:nvPr/>
        </p:nvSpPr>
        <p:spPr>
          <a:xfrm>
            <a:off x="5791200" y="1447800"/>
            <a:ext cx="2819400" cy="2133600"/>
          </a:xfrm>
          <a:prstGeom prst="round2Diag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 smtClean="0">
              <a:solidFill>
                <a:schemeClr val="accent1">
                  <a:lumMod val="50000"/>
                </a:schemeClr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pPr algn="ctr"/>
            <a:r>
              <a:rPr lang="en-US" sz="1600" dirty="0" smtClean="0">
                <a:solidFill>
                  <a:schemeClr val="accent1">
                    <a:lumMod val="50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“I don’t know.”</a:t>
            </a:r>
          </a:p>
          <a:p>
            <a:pPr algn="ctr"/>
            <a:endParaRPr lang="en-US" sz="1600" dirty="0" smtClean="0">
              <a:solidFill>
                <a:schemeClr val="accent1">
                  <a:lumMod val="50000"/>
                </a:schemeClr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pPr algn="ctr"/>
            <a:r>
              <a:rPr lang="en-US" sz="1600" dirty="0" smtClean="0">
                <a:solidFill>
                  <a:schemeClr val="accent1">
                    <a:lumMod val="50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A perfectly acceptable answer</a:t>
            </a:r>
          </a:p>
          <a:p>
            <a:pPr algn="ctr"/>
            <a:endParaRPr lang="en-US" sz="1600" dirty="0" smtClean="0">
              <a:solidFill>
                <a:schemeClr val="accent1">
                  <a:lumMod val="50000"/>
                </a:schemeClr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pPr algn="ctr"/>
            <a:r>
              <a:rPr lang="en-US" sz="1600" dirty="0" smtClean="0">
                <a:solidFill>
                  <a:schemeClr val="accent1">
                    <a:lumMod val="50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An unacceptable solution</a:t>
            </a:r>
          </a:p>
          <a:p>
            <a:pPr algn="ctr"/>
            <a:endParaRPr lang="en-US" sz="1600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8533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Human-Centered Design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Aaron D. Hoffman, StoneFinch Consulting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0A909-BB68-4F26-B2F3-67B52DDC82E8}" type="slidenum">
              <a:rPr lang="en-US" smtClean="0"/>
              <a:t>14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Think Iteratively not Incrementally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Human-Centered Data </a:t>
            </a:r>
            <a:r>
              <a:rPr lang="en-US" dirty="0" smtClean="0"/>
              <a:t>Visualization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887" y="2514600"/>
            <a:ext cx="2957513" cy="2857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2514600"/>
            <a:ext cx="2686050" cy="2686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732187" y="4969817"/>
            <a:ext cx="15029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Iteratively</a:t>
            </a:r>
            <a:endParaRPr lang="en-US" sz="2400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520600" y="4969817"/>
            <a:ext cx="20080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Incrementally</a:t>
            </a:r>
            <a:endParaRPr lang="en-US" sz="2400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8533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0581" y="1762184"/>
            <a:ext cx="3829050" cy="3829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Human-Centered Design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Aaron D. Hoffman, StoneFinch Consulting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0A909-BB68-4F26-B2F3-67B52DDC82E8}" type="slidenum">
              <a:rPr lang="en-US" smtClean="0"/>
              <a:t>15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Human-Centered Data </a:t>
            </a:r>
            <a:r>
              <a:rPr lang="en-US" dirty="0" smtClean="0"/>
              <a:t>Visualization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726713" y="1295400"/>
            <a:ext cx="1833387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Interview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400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In-Person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400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Focus on Process</a:t>
            </a:r>
            <a:endParaRPr lang="en-US" sz="1400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791200" y="2666129"/>
            <a:ext cx="296728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Design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400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Desirability, Feasibility, Viability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400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Competition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400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Open Honest Review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486400" y="4470737"/>
            <a:ext cx="189975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Build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400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Pair Programming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400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Unit Testing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400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Plan to Refactor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936305" y="4800600"/>
            <a:ext cx="2330895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Deploy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400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Continuous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400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Small Focused Releases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85800" y="3175337"/>
            <a:ext cx="181575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Measure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400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In-Person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400" dirty="0">
                <a:latin typeface="Segoe UI" pitchFamily="34" charset="0"/>
                <a:ea typeface="Segoe UI" pitchFamily="34" charset="0"/>
                <a:cs typeface="Segoe UI" pitchFamily="34" charset="0"/>
              </a:rPr>
              <a:t>Big </a:t>
            </a:r>
            <a:r>
              <a:rPr lang="en-US" sz="1400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Data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400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Measure Success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219200" y="1600200"/>
            <a:ext cx="1899046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Learn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400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Review Data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400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Test Assumptions</a:t>
            </a:r>
          </a:p>
        </p:txBody>
      </p:sp>
    </p:spTree>
    <p:extLst>
      <p:ext uri="{BB962C8B-B14F-4D97-AF65-F5344CB8AC3E}">
        <p14:creationId xmlns:p14="http://schemas.microsoft.com/office/powerpoint/2010/main" val="2696447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Visualization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Aaron D. Hoffman, StoneFinch Consulting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0A909-BB68-4F26-B2F3-67B52DDC82E8}" type="slidenum">
              <a:rPr lang="en-US" smtClean="0"/>
              <a:t>16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Data Visualization</a:t>
            </a:r>
          </a:p>
          <a:p>
            <a:pPr marL="0" indent="0">
              <a:buNone/>
            </a:pPr>
            <a:endParaRPr lang="en-US" sz="1300" dirty="0" smtClean="0"/>
          </a:p>
          <a:p>
            <a:r>
              <a:rPr lang="en-US" sz="2400" dirty="0" smtClean="0"/>
              <a:t>“Goal is to Communicate </a:t>
            </a:r>
            <a:r>
              <a:rPr lang="en-US" sz="2400" dirty="0"/>
              <a:t>information clearly and effectively through graphical </a:t>
            </a:r>
            <a:r>
              <a:rPr lang="en-US" sz="2400" dirty="0" smtClean="0"/>
              <a:t>means.”</a:t>
            </a:r>
            <a:endParaRPr lang="en-US" sz="2400" dirty="0"/>
          </a:p>
          <a:p>
            <a:endParaRPr lang="en-US" sz="1600" dirty="0" smtClean="0"/>
          </a:p>
          <a:p>
            <a:r>
              <a:rPr lang="en-US" sz="2400" dirty="0" smtClean="0"/>
              <a:t>“Both </a:t>
            </a:r>
            <a:r>
              <a:rPr lang="en-US" sz="2400" dirty="0"/>
              <a:t>aesthetic form and functionality need to go hand in </a:t>
            </a:r>
            <a:r>
              <a:rPr lang="en-US" sz="2400" dirty="0" smtClean="0"/>
              <a:t>hand.”</a:t>
            </a:r>
          </a:p>
          <a:p>
            <a:endParaRPr lang="en-US" sz="1600" dirty="0"/>
          </a:p>
          <a:p>
            <a:r>
              <a:rPr lang="en-US" sz="2400" dirty="0"/>
              <a:t>Easier to process images, than plain text</a:t>
            </a:r>
          </a:p>
          <a:p>
            <a:pPr lvl="1"/>
            <a:r>
              <a:rPr lang="en-US" sz="2100" dirty="0"/>
              <a:t>Plain Text is Linear; Images are </a:t>
            </a:r>
            <a:r>
              <a:rPr lang="en-US" sz="2100" dirty="0" smtClean="0"/>
              <a:t>Parallel</a:t>
            </a:r>
            <a:endParaRPr lang="en-US" sz="210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Human-Centered Data </a:t>
            </a:r>
            <a:r>
              <a:rPr lang="en-US" dirty="0" smtClean="0"/>
              <a:t>Visualization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5503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Visualization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Aaron D. Hoffman, StoneFinch Consulting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0A909-BB68-4F26-B2F3-67B52DDC82E8}" type="slidenum">
              <a:rPr lang="en-US" smtClean="0"/>
              <a:t>17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Overall Guidelines</a:t>
            </a:r>
          </a:p>
          <a:p>
            <a:pPr marL="274320" lvl="1" indent="0">
              <a:buNone/>
            </a:pPr>
            <a:endParaRPr lang="en-US" dirty="0"/>
          </a:p>
          <a:p>
            <a:pPr lvl="1"/>
            <a:r>
              <a:rPr lang="en-US" dirty="0" smtClean="0"/>
              <a:t>Clearly </a:t>
            </a:r>
            <a:r>
              <a:rPr lang="en-US" dirty="0"/>
              <a:t>defined question that </a:t>
            </a:r>
            <a:r>
              <a:rPr lang="en-US" dirty="0" smtClean="0"/>
              <a:t>you </a:t>
            </a:r>
            <a:r>
              <a:rPr lang="en-US" dirty="0"/>
              <a:t>are trying to answer.</a:t>
            </a:r>
          </a:p>
          <a:p>
            <a:pPr lvl="1"/>
            <a:endParaRPr lang="en-US" sz="1200" dirty="0" smtClean="0"/>
          </a:p>
          <a:p>
            <a:pPr lvl="1"/>
            <a:r>
              <a:rPr lang="en-US" dirty="0" smtClean="0"/>
              <a:t>Keep it simple, easy to understand (efficiency)</a:t>
            </a:r>
          </a:p>
          <a:p>
            <a:pPr lvl="1"/>
            <a:endParaRPr lang="en-US" sz="1200" dirty="0"/>
          </a:p>
          <a:p>
            <a:pPr lvl="1"/>
            <a:r>
              <a:rPr lang="en-US" dirty="0" smtClean="0"/>
              <a:t>Focus users attention, complexity loses focus</a:t>
            </a:r>
          </a:p>
          <a:p>
            <a:pPr lvl="1"/>
            <a:endParaRPr lang="en-US" sz="1200" dirty="0"/>
          </a:p>
          <a:p>
            <a:pPr lvl="1"/>
            <a:r>
              <a:rPr lang="en-US" dirty="0" smtClean="0"/>
              <a:t>Be accurate, not misleading</a:t>
            </a:r>
          </a:p>
          <a:p>
            <a:pPr lvl="1"/>
            <a:endParaRPr lang="en-US" sz="1200" dirty="0"/>
          </a:p>
          <a:p>
            <a:pPr lvl="1"/>
            <a:r>
              <a:rPr lang="en-US" dirty="0" smtClean="0"/>
              <a:t>Know your medium (screen, paper, etc.)</a:t>
            </a:r>
          </a:p>
          <a:p>
            <a:pPr lvl="2"/>
            <a:r>
              <a:rPr lang="en-US" dirty="0" smtClean="0"/>
              <a:t>The medium is part of the visualization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Human-Centered Data </a:t>
            </a:r>
            <a:r>
              <a:rPr lang="en-US" dirty="0" smtClean="0"/>
              <a:t>Visualization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5503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Visualization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Aaron D. Hoffman, StoneFinch Consulting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0A909-BB68-4F26-B2F3-67B52DDC82E8}" type="slidenum">
              <a:rPr lang="en-US" smtClean="0"/>
              <a:t>18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Don’ts</a:t>
            </a:r>
          </a:p>
          <a:p>
            <a:endParaRPr lang="en-US" dirty="0"/>
          </a:p>
          <a:p>
            <a:r>
              <a:rPr lang="en-US" dirty="0" smtClean="0"/>
              <a:t>Rule of “Too much” – Just because you can, doesn’t mean you should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Too much Color, competing for focus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Too much Data, too complex</a:t>
            </a:r>
          </a:p>
          <a:p>
            <a:pPr lvl="1"/>
            <a:endParaRPr lang="en-US" dirty="0"/>
          </a:p>
          <a:p>
            <a:endParaRPr lang="en-US" dirty="0" smtClean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Human-Centered Data </a:t>
            </a:r>
            <a:r>
              <a:rPr lang="en-US" dirty="0" smtClean="0"/>
              <a:t>Visualization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5503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Visualization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Aaron D. Hoffman, StoneFinch Consulting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0A909-BB68-4F26-B2F3-67B52DDC82E8}" type="slidenum">
              <a:rPr lang="en-US" smtClean="0"/>
              <a:t>19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And now some examples….</a:t>
            </a:r>
          </a:p>
          <a:p>
            <a:endParaRPr lang="en-US" dirty="0"/>
          </a:p>
          <a:p>
            <a:r>
              <a:rPr lang="en-US" dirty="0" smtClean="0"/>
              <a:t>Next slide:</a:t>
            </a:r>
          </a:p>
          <a:p>
            <a:pPr lvl="1"/>
            <a:r>
              <a:rPr lang="en-US" dirty="0" smtClean="0"/>
              <a:t>Given 2 seconds</a:t>
            </a:r>
          </a:p>
          <a:p>
            <a:pPr lvl="1"/>
            <a:r>
              <a:rPr lang="en-US" dirty="0" smtClean="0"/>
              <a:t>Find </a:t>
            </a:r>
            <a:r>
              <a:rPr lang="en-US" dirty="0"/>
              <a:t>the </a:t>
            </a:r>
            <a:r>
              <a:rPr lang="en-US" u="sng" dirty="0"/>
              <a:t>highest </a:t>
            </a:r>
            <a:r>
              <a:rPr lang="en-US" u="sng" dirty="0" smtClean="0"/>
              <a:t>value</a:t>
            </a:r>
          </a:p>
          <a:p>
            <a:pPr lvl="1"/>
            <a:endParaRPr lang="en-US" u="sng" dirty="0"/>
          </a:p>
          <a:p>
            <a:pPr lvl="1"/>
            <a:endParaRPr lang="en-US" dirty="0" smtClean="0"/>
          </a:p>
          <a:p>
            <a:pPr lvl="1"/>
            <a:r>
              <a:rPr lang="en-US" i="1" dirty="0" smtClean="0"/>
              <a:t>Don’t yell it out!</a:t>
            </a:r>
            <a:endParaRPr lang="en-US" i="1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Human-Centered Data </a:t>
            </a:r>
            <a:r>
              <a:rPr lang="en-US" dirty="0" smtClean="0"/>
              <a:t>Visualization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5503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Aaron D. Hoffman, StoneFinch Consulting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0A909-BB68-4F26-B2F3-67B52DDC82E8}" type="slidenum">
              <a:rPr lang="en-US" smtClean="0"/>
              <a:t>2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About Me</a:t>
            </a:r>
          </a:p>
          <a:p>
            <a:pPr marL="0" indent="0">
              <a:buNone/>
            </a:pPr>
            <a:endParaRPr lang="en-US" sz="1000" dirty="0"/>
          </a:p>
          <a:p>
            <a:pPr lvl="1"/>
            <a:r>
              <a:rPr lang="en-US" dirty="0" smtClean="0"/>
              <a:t>Agile </a:t>
            </a:r>
            <a:r>
              <a:rPr lang="en-US" dirty="0"/>
              <a:t>Development</a:t>
            </a:r>
          </a:p>
          <a:p>
            <a:pPr lvl="1"/>
            <a:r>
              <a:rPr lang="en-US" dirty="0"/>
              <a:t>Lean </a:t>
            </a:r>
            <a:r>
              <a:rPr lang="en-US" dirty="0" smtClean="0"/>
              <a:t>Startup</a:t>
            </a:r>
          </a:p>
          <a:p>
            <a:pPr lvl="1"/>
            <a:r>
              <a:rPr lang="en-US" dirty="0" smtClean="0"/>
              <a:t>Human-Centered Design</a:t>
            </a:r>
          </a:p>
          <a:p>
            <a:pPr lvl="1"/>
            <a:r>
              <a:rPr lang="en-US" dirty="0" smtClean="0"/>
              <a:t>Data Analytics/Data Visualization “Big Data”</a:t>
            </a:r>
            <a:endParaRPr lang="en-US" dirty="0"/>
          </a:p>
          <a:p>
            <a:endParaRPr lang="en-US" dirty="0" smtClean="0"/>
          </a:p>
          <a:p>
            <a:r>
              <a:rPr lang="en-US" dirty="0"/>
              <a:t>Iowa .NET User Group </a:t>
            </a:r>
            <a:r>
              <a:rPr lang="en-US" dirty="0" smtClean="0"/>
              <a:t>Leader</a:t>
            </a:r>
            <a:endParaRPr lang="en-US" dirty="0"/>
          </a:p>
          <a:p>
            <a:r>
              <a:rPr lang="en-US" dirty="0" smtClean="0"/>
              <a:t>1 Million Cups Des Moines Organizer</a:t>
            </a:r>
          </a:p>
          <a:p>
            <a:r>
              <a:rPr lang="en-US" dirty="0" smtClean="0"/>
              <a:t>Co-Founder StoneFinch</a:t>
            </a:r>
          </a:p>
          <a:p>
            <a:r>
              <a:rPr lang="en-US" dirty="0" smtClean="0"/>
              <a:t>CTO Men’s Style Lab</a:t>
            </a:r>
            <a:endParaRPr lang="en-US" dirty="0"/>
          </a:p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Human-Centered Data Visualization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5132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Visualization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Aaron D. Hoffman, StoneFinch Consulting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0A909-BB68-4F26-B2F3-67B52DDC82E8}" type="slidenum">
              <a:rPr lang="en-US" smtClean="0"/>
              <a:t>20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Human-Centered Data </a:t>
            </a:r>
            <a:r>
              <a:rPr lang="en-US" dirty="0" smtClean="0"/>
              <a:t>Visualization</a:t>
            </a:r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4074363"/>
              </p:ext>
            </p:extLst>
          </p:nvPr>
        </p:nvGraphicFramePr>
        <p:xfrm>
          <a:off x="2895600" y="1371600"/>
          <a:ext cx="2895600" cy="4831080"/>
        </p:xfrm>
        <a:graphic>
          <a:graphicData uri="http://schemas.openxmlformats.org/drawingml/2006/table">
            <a:tbl>
              <a:tblPr>
                <a:effectLst/>
                <a:tableStyleId>{2D5ABB26-0587-4C30-8999-92F81FD0307C}</a:tableStyleId>
              </a:tblPr>
              <a:tblGrid>
                <a:gridCol w="1676400"/>
                <a:gridCol w="1219200"/>
              </a:tblGrid>
              <a:tr h="2286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 dirty="0" smtClean="0">
                          <a:solidFill>
                            <a:schemeClr val="accent1"/>
                          </a:solidFill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City</a:t>
                      </a:r>
                      <a:endParaRPr lang="en-US" sz="1100" b="0" i="0" u="none" strike="noStrike" dirty="0">
                        <a:solidFill>
                          <a:schemeClr val="accent1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45720" marR="4572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 dirty="0" smtClean="0">
                          <a:solidFill>
                            <a:schemeClr val="accent1"/>
                          </a:solidFill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Inches</a:t>
                      </a:r>
                      <a:r>
                        <a:rPr lang="en-US" sz="1100" b="0" u="none" strike="noStrike" baseline="0" dirty="0" smtClean="0">
                          <a:solidFill>
                            <a:schemeClr val="accent1"/>
                          </a:solidFill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 of Rain</a:t>
                      </a:r>
                      <a:endParaRPr lang="en-US" sz="1100" b="0" i="0" u="none" strike="noStrike" dirty="0">
                        <a:solidFill>
                          <a:schemeClr val="accent1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45720" marR="4572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Atlanta, GA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40.59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Boston, MA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42.53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Chicago, IL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36.27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Dallas-Ft. Worth, TX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34.73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Des Moines, IA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34.72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Detroit, MI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32.89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Houston, TX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47.84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Kansas City, MO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37.98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Los Angeles, CA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13.15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Miami, FL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58.53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Minneapolis–St. Paul, MN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29.41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New York, NY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49.69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Omaha, NE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30.22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Philadelphia, PA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42.05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Phoenix, AZ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8.29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San Diego, CA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10.77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San Francisco, CA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20.11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Seattle-Tacoma, WA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37.07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St. Louis, MO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38.75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Washington, D.C.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39.35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2590800" y="989111"/>
            <a:ext cx="35031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accent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Average Annual Rainfall per Year in Inches</a:t>
            </a:r>
            <a:endParaRPr lang="en-US" sz="1400" dirty="0">
              <a:solidFill>
                <a:schemeClr val="accent1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5503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Visualization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Aaron D. Hoffman, StoneFinch Consulting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0A909-BB68-4F26-B2F3-67B52DDC82E8}" type="slidenum">
              <a:rPr lang="en-US" smtClean="0"/>
              <a:t>21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Previous Slide:</a:t>
            </a:r>
          </a:p>
          <a:p>
            <a:pPr lvl="1"/>
            <a:r>
              <a:rPr lang="en-US" dirty="0" smtClean="0"/>
              <a:t>What is the context of the data?</a:t>
            </a:r>
          </a:p>
          <a:p>
            <a:pPr lvl="1"/>
            <a:r>
              <a:rPr lang="en-US" dirty="0" smtClean="0"/>
              <a:t>Highest Value?</a:t>
            </a:r>
          </a:p>
          <a:p>
            <a:pPr lvl="1"/>
            <a:r>
              <a:rPr lang="en-US" dirty="0" smtClean="0"/>
              <a:t>Lowest Value?</a:t>
            </a:r>
          </a:p>
          <a:p>
            <a:pPr lvl="1"/>
            <a:r>
              <a:rPr lang="en-US" dirty="0" smtClean="0"/>
              <a:t>Average Range?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Confidence level in answers?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What else did you see?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Human-Centered Data </a:t>
            </a:r>
            <a:r>
              <a:rPr lang="en-US" dirty="0" smtClean="0"/>
              <a:t>Visualization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6822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Visualization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Aaron D. Hoffman, StoneFinch Consulting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0A909-BB68-4F26-B2F3-67B52DDC82E8}" type="slidenum">
              <a:rPr lang="en-US" smtClean="0"/>
              <a:t>22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Same task, different visualization</a:t>
            </a:r>
          </a:p>
          <a:p>
            <a:endParaRPr lang="en-US" dirty="0"/>
          </a:p>
          <a:p>
            <a:r>
              <a:rPr lang="en-US" dirty="0" smtClean="0"/>
              <a:t>Next slide:</a:t>
            </a:r>
          </a:p>
          <a:p>
            <a:pPr lvl="1"/>
            <a:r>
              <a:rPr lang="en-US" dirty="0" smtClean="0"/>
              <a:t>Given 2 seconds</a:t>
            </a:r>
          </a:p>
          <a:p>
            <a:pPr lvl="1"/>
            <a:r>
              <a:rPr lang="en-US" dirty="0" smtClean="0"/>
              <a:t>Find </a:t>
            </a:r>
            <a:r>
              <a:rPr lang="en-US" dirty="0"/>
              <a:t>the </a:t>
            </a:r>
            <a:r>
              <a:rPr lang="en-US" u="sng" dirty="0"/>
              <a:t>highest value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Human-Centered Data </a:t>
            </a:r>
            <a:r>
              <a:rPr lang="en-US" dirty="0" smtClean="0"/>
              <a:t>Visualization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6439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Visualization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Aaron D. Hoffman, StoneFinch Consulting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0A909-BB68-4F26-B2F3-67B52DDC82E8}" type="slidenum">
              <a:rPr lang="en-US" smtClean="0"/>
              <a:t>23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Human-Centered Data </a:t>
            </a:r>
            <a:r>
              <a:rPr lang="en-US" dirty="0" smtClean="0"/>
              <a:t>Visualization</a:t>
            </a:r>
            <a:endParaRPr lang="en-US" dirty="0"/>
          </a:p>
        </p:txBody>
      </p:sp>
      <p:graphicFrame>
        <p:nvGraphicFramePr>
          <p:cNvPr id="15" name="Chart 1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69727007"/>
              </p:ext>
            </p:extLst>
          </p:nvPr>
        </p:nvGraphicFramePr>
        <p:xfrm>
          <a:off x="1940718" y="1169193"/>
          <a:ext cx="5262563" cy="50030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955503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Visualization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Aaron D. Hoffman, StoneFinch Consulting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0A909-BB68-4F26-B2F3-67B52DDC82E8}" type="slidenum">
              <a:rPr lang="en-US" smtClean="0"/>
              <a:t>24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Same Questions</a:t>
            </a:r>
          </a:p>
          <a:p>
            <a:endParaRPr lang="en-US" dirty="0"/>
          </a:p>
          <a:p>
            <a:r>
              <a:rPr lang="en-US" dirty="0" smtClean="0"/>
              <a:t>Previous Slide:</a:t>
            </a:r>
          </a:p>
          <a:p>
            <a:pPr lvl="1"/>
            <a:r>
              <a:rPr lang="en-US" dirty="0" smtClean="0"/>
              <a:t>Highest Value?</a:t>
            </a:r>
          </a:p>
          <a:p>
            <a:pPr lvl="1"/>
            <a:r>
              <a:rPr lang="en-US" dirty="0" smtClean="0"/>
              <a:t>Lowest Value?</a:t>
            </a:r>
          </a:p>
          <a:p>
            <a:pPr lvl="1"/>
            <a:r>
              <a:rPr lang="en-US" dirty="0" smtClean="0"/>
              <a:t>Average Range?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Confidence level in answers?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Human-Centered Data </a:t>
            </a:r>
            <a:r>
              <a:rPr lang="en-US" dirty="0" smtClean="0"/>
              <a:t>Visualization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420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Visualization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Aaron D. Hoffman, StoneFinch Consulting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0A909-BB68-4F26-B2F3-67B52DDC82E8}" type="slidenum">
              <a:rPr lang="en-US" smtClean="0"/>
              <a:t>25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Again, same task, different visualization</a:t>
            </a:r>
          </a:p>
          <a:p>
            <a:endParaRPr lang="en-US" dirty="0"/>
          </a:p>
          <a:p>
            <a:r>
              <a:rPr lang="en-US" dirty="0" smtClean="0"/>
              <a:t>Next slide:</a:t>
            </a:r>
          </a:p>
          <a:p>
            <a:pPr lvl="1"/>
            <a:r>
              <a:rPr lang="en-US" dirty="0" smtClean="0"/>
              <a:t>Given 2 seconds</a:t>
            </a:r>
          </a:p>
          <a:p>
            <a:pPr lvl="1"/>
            <a:r>
              <a:rPr lang="en-US" dirty="0" smtClean="0"/>
              <a:t>Find </a:t>
            </a:r>
            <a:r>
              <a:rPr lang="en-US" dirty="0"/>
              <a:t>the </a:t>
            </a:r>
            <a:r>
              <a:rPr lang="en-US" u="sng" dirty="0"/>
              <a:t>highest value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Human-Centered Data </a:t>
            </a:r>
            <a:r>
              <a:rPr lang="en-US" dirty="0" smtClean="0"/>
              <a:t>Visualization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3268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Visualization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Aaron D. Hoffman, StoneFinch Consulting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0A909-BB68-4F26-B2F3-67B52DDC82E8}" type="slidenum">
              <a:rPr lang="en-US" smtClean="0"/>
              <a:t>26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Human-Centered Data </a:t>
            </a:r>
            <a:r>
              <a:rPr lang="en-US" dirty="0" smtClean="0"/>
              <a:t>Visualization</a:t>
            </a:r>
            <a:endParaRPr lang="en-US" dirty="0"/>
          </a:p>
        </p:txBody>
      </p:sp>
      <p:graphicFrame>
        <p:nvGraphicFramePr>
          <p:cNvPr id="7" name="Char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18588564"/>
              </p:ext>
            </p:extLst>
          </p:nvPr>
        </p:nvGraphicFramePr>
        <p:xfrm>
          <a:off x="1940719" y="1169193"/>
          <a:ext cx="5262563" cy="49268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348259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Visualization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Aaron D. Hoffman, StoneFinch Consulting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0A909-BB68-4F26-B2F3-67B52DDC82E8}" type="slidenum">
              <a:rPr lang="en-US" smtClean="0"/>
              <a:t>27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Again, Same Questions</a:t>
            </a:r>
          </a:p>
          <a:p>
            <a:endParaRPr lang="en-US" dirty="0"/>
          </a:p>
          <a:p>
            <a:r>
              <a:rPr lang="en-US" dirty="0" smtClean="0"/>
              <a:t>Previous Slide:</a:t>
            </a:r>
          </a:p>
          <a:p>
            <a:pPr lvl="1"/>
            <a:r>
              <a:rPr lang="en-US" dirty="0" smtClean="0"/>
              <a:t>Highest Value?</a:t>
            </a:r>
          </a:p>
          <a:p>
            <a:pPr lvl="1"/>
            <a:r>
              <a:rPr lang="en-US" dirty="0" smtClean="0"/>
              <a:t>Lowest Value?</a:t>
            </a:r>
          </a:p>
          <a:p>
            <a:pPr lvl="1"/>
            <a:r>
              <a:rPr lang="en-US" dirty="0" smtClean="0"/>
              <a:t>Average Range?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Confidence level in answers?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Human-Centered Data </a:t>
            </a:r>
            <a:r>
              <a:rPr lang="en-US" dirty="0" smtClean="0"/>
              <a:t>Visualization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7481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Visualization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Aaron D. Hoffman, StoneFinch Consulting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0A909-BB68-4F26-B2F3-67B52DDC82E8}" type="slidenum">
              <a:rPr lang="en-US" smtClean="0"/>
              <a:t>28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Our Question:</a:t>
            </a:r>
          </a:p>
          <a:p>
            <a:pPr lvl="1"/>
            <a:r>
              <a:rPr lang="en-US" dirty="0" smtClean="0"/>
              <a:t>“What City has the highest average annual rainfall?”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What did we do to better answer our question; the objective of our visualization?</a:t>
            </a:r>
          </a:p>
          <a:p>
            <a:pPr lvl="1"/>
            <a:endParaRPr lang="en-US" sz="1200" dirty="0"/>
          </a:p>
          <a:p>
            <a:pPr lvl="1"/>
            <a:r>
              <a:rPr lang="en-US" dirty="0" smtClean="0"/>
              <a:t>Added a visualization to represent each value</a:t>
            </a:r>
          </a:p>
          <a:p>
            <a:pPr lvl="1"/>
            <a:endParaRPr lang="en-US" sz="1200" dirty="0"/>
          </a:p>
          <a:p>
            <a:pPr lvl="1"/>
            <a:r>
              <a:rPr lang="en-US" dirty="0" smtClean="0"/>
              <a:t>Sorted the data to better answer the question</a:t>
            </a:r>
          </a:p>
          <a:p>
            <a:pPr lvl="1"/>
            <a:endParaRPr lang="en-US" sz="1200" dirty="0"/>
          </a:p>
          <a:p>
            <a:pPr lvl="1"/>
            <a:r>
              <a:rPr lang="en-US" dirty="0" smtClean="0"/>
              <a:t>Sort focuses data, makes it easier to understand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Human-Centered Data </a:t>
            </a:r>
            <a:r>
              <a:rPr lang="en-US" dirty="0" smtClean="0"/>
              <a:t>Visualization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1871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Visualization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Aaron D. Hoffman, StoneFinch Consulting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0A909-BB68-4F26-B2F3-67B52DDC82E8}" type="slidenum">
              <a:rPr lang="en-US" smtClean="0"/>
              <a:t>29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Bar chart not always appropriate/necessary</a:t>
            </a:r>
          </a:p>
          <a:p>
            <a:endParaRPr lang="en-US" dirty="0"/>
          </a:p>
          <a:p>
            <a:r>
              <a:rPr lang="en-US" dirty="0" smtClean="0"/>
              <a:t>Next slide:</a:t>
            </a:r>
          </a:p>
          <a:p>
            <a:pPr lvl="1"/>
            <a:r>
              <a:rPr lang="en-US" dirty="0" smtClean="0"/>
              <a:t>Given 2 seconds</a:t>
            </a:r>
          </a:p>
          <a:p>
            <a:pPr lvl="1"/>
            <a:r>
              <a:rPr lang="en-US" dirty="0" smtClean="0"/>
              <a:t>Find the average rainfall for </a:t>
            </a:r>
            <a:r>
              <a:rPr lang="en-US" u="sng" dirty="0" smtClean="0"/>
              <a:t>Houston, TX</a:t>
            </a:r>
            <a:endParaRPr lang="en-US" u="sng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Human-Centered Data </a:t>
            </a:r>
            <a:r>
              <a:rPr lang="en-US" dirty="0" smtClean="0"/>
              <a:t>Visualization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1530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Aaron D. Hoffman, StoneFinch Consulting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0A909-BB68-4F26-B2F3-67B52DDC82E8}" type="slidenum">
              <a:rPr lang="en-US" smtClean="0"/>
              <a:t>3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About You</a:t>
            </a:r>
          </a:p>
          <a:p>
            <a:endParaRPr lang="en-US" dirty="0"/>
          </a:p>
          <a:p>
            <a:pPr lvl="1"/>
            <a:r>
              <a:rPr lang="en-US" dirty="0" smtClean="0"/>
              <a:t>Designers?</a:t>
            </a:r>
          </a:p>
          <a:p>
            <a:pPr lvl="1"/>
            <a:r>
              <a:rPr lang="en-US" dirty="0" smtClean="0"/>
              <a:t>Developers?</a:t>
            </a:r>
          </a:p>
          <a:p>
            <a:pPr lvl="1"/>
            <a:r>
              <a:rPr lang="en-US" dirty="0" smtClean="0"/>
              <a:t>Managers? 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Developers:</a:t>
            </a:r>
          </a:p>
          <a:p>
            <a:pPr lvl="2"/>
            <a:r>
              <a:rPr lang="en-US" dirty="0"/>
              <a:t>Unit Testing?</a:t>
            </a:r>
          </a:p>
          <a:p>
            <a:pPr lvl="2"/>
            <a:r>
              <a:rPr lang="en-US" dirty="0" smtClean="0"/>
              <a:t>Agile Development?</a:t>
            </a:r>
          </a:p>
          <a:p>
            <a:pPr lvl="2"/>
            <a:r>
              <a:rPr lang="en-US" dirty="0" smtClean="0"/>
              <a:t>Pair Programming?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Human-Centered Data Visualization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8358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Visualization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Aaron D. Hoffman, StoneFinch Consulting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0A909-BB68-4F26-B2F3-67B52DDC82E8}" type="slidenum">
              <a:rPr lang="en-US" smtClean="0"/>
              <a:t>30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Human-Centered Data </a:t>
            </a:r>
            <a:r>
              <a:rPr lang="en-US" dirty="0" smtClean="0"/>
              <a:t>Visualization</a:t>
            </a:r>
            <a:endParaRPr lang="en-US" dirty="0"/>
          </a:p>
        </p:txBody>
      </p:sp>
      <p:graphicFrame>
        <p:nvGraphicFramePr>
          <p:cNvPr id="7" name="Char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56315049"/>
              </p:ext>
            </p:extLst>
          </p:nvPr>
        </p:nvGraphicFramePr>
        <p:xfrm>
          <a:off x="1940719" y="1169193"/>
          <a:ext cx="5262563" cy="49268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139276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Visualization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Aaron D. Hoffman, StoneFinch Consulting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0A909-BB68-4F26-B2F3-67B52DDC82E8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Previous Slide:</a:t>
            </a:r>
          </a:p>
          <a:p>
            <a:pPr lvl="1"/>
            <a:r>
              <a:rPr lang="en-US" dirty="0" smtClean="0"/>
              <a:t>Not as easy….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Human-Centered Data </a:t>
            </a:r>
            <a:r>
              <a:rPr lang="en-US" dirty="0" smtClean="0"/>
              <a:t>Visualization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2723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Visualization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Aaron D. Hoffman, StoneFinch Consulting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0A909-BB68-4F26-B2F3-67B52DDC82E8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/>
              <a:t>Same Task, different visualization</a:t>
            </a:r>
          </a:p>
          <a:p>
            <a:endParaRPr lang="en-US" dirty="0"/>
          </a:p>
          <a:p>
            <a:r>
              <a:rPr lang="en-US" dirty="0" smtClean="0"/>
              <a:t>Next slide:</a:t>
            </a:r>
          </a:p>
          <a:p>
            <a:pPr lvl="1"/>
            <a:r>
              <a:rPr lang="en-US" dirty="0" smtClean="0"/>
              <a:t>Given 2 seconds</a:t>
            </a:r>
          </a:p>
          <a:p>
            <a:pPr lvl="1"/>
            <a:r>
              <a:rPr lang="en-US" dirty="0" smtClean="0"/>
              <a:t>Find the average rainfall for </a:t>
            </a:r>
            <a:r>
              <a:rPr lang="en-US" u="sng" dirty="0" smtClean="0"/>
              <a:t>Houston, TX</a:t>
            </a:r>
            <a:endParaRPr lang="en-US" u="sng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Human-Centered Data </a:t>
            </a:r>
            <a:r>
              <a:rPr lang="en-US" dirty="0" smtClean="0"/>
              <a:t>Visualization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4456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Visualization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Aaron D. Hoffman, StoneFinch Consulting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0A909-BB68-4F26-B2F3-67B52DDC82E8}" type="slidenum">
              <a:rPr lang="en-US" smtClean="0"/>
              <a:t>33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Human-Centered Data </a:t>
            </a:r>
            <a:r>
              <a:rPr lang="en-US" dirty="0" smtClean="0"/>
              <a:t>Visualization</a:t>
            </a:r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4891839"/>
              </p:ext>
            </p:extLst>
          </p:nvPr>
        </p:nvGraphicFramePr>
        <p:xfrm>
          <a:off x="2895600" y="1371600"/>
          <a:ext cx="2895600" cy="4831080"/>
        </p:xfrm>
        <a:graphic>
          <a:graphicData uri="http://schemas.openxmlformats.org/drawingml/2006/table">
            <a:tbl>
              <a:tblPr>
                <a:effectLst/>
                <a:tableStyleId>{2D5ABB26-0587-4C30-8999-92F81FD0307C}</a:tableStyleId>
              </a:tblPr>
              <a:tblGrid>
                <a:gridCol w="1676400"/>
                <a:gridCol w="1219200"/>
              </a:tblGrid>
              <a:tr h="2286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 dirty="0" smtClean="0">
                          <a:solidFill>
                            <a:schemeClr val="accent1"/>
                          </a:solidFill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City</a:t>
                      </a:r>
                      <a:endParaRPr lang="en-US" sz="1100" b="0" i="0" u="none" strike="noStrike" dirty="0">
                        <a:solidFill>
                          <a:schemeClr val="accent1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45720" marR="4572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 dirty="0" smtClean="0">
                          <a:solidFill>
                            <a:schemeClr val="accent1"/>
                          </a:solidFill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Inches</a:t>
                      </a:r>
                      <a:r>
                        <a:rPr lang="en-US" sz="1100" b="0" u="none" strike="noStrike" baseline="0" dirty="0" smtClean="0">
                          <a:solidFill>
                            <a:schemeClr val="accent1"/>
                          </a:solidFill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 of Rain</a:t>
                      </a:r>
                      <a:endParaRPr lang="en-US" sz="1100" b="0" i="0" u="none" strike="noStrike" dirty="0">
                        <a:solidFill>
                          <a:schemeClr val="accent1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45720" marR="4572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Atlanta, GA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40.59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Boston, MA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42.53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Chicago, IL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36.27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Dallas-Ft. Worth, TX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34.73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Des Moines, IA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34.72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Detroit, MI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32.89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Houston, TX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47.84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Kansas City, MO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37.98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Los Angeles, CA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13.15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Miami, FL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58.53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Minneapolis–St. Paul, MN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29.41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New York, NY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49.69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Omaha, NE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30.22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Philadelphia, PA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42.05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Phoenix, AZ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8.29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San Diego, CA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10.77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San Francisco, CA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20.11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Seattle-Tacoma, WA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37.07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St. Louis, MO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38.75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Washington, D.C.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39.35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2895600" y="973692"/>
            <a:ext cx="29004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accent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Average Rainfall per Year in Inches</a:t>
            </a:r>
            <a:endParaRPr lang="en-US" sz="1400" dirty="0">
              <a:solidFill>
                <a:schemeClr val="accent1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7281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Visualization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Aaron D. Hoffman, StoneFinch Consulting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0A909-BB68-4F26-B2F3-67B52DDC82E8}" type="slidenum">
              <a:rPr lang="en-US" smtClean="0"/>
              <a:t>34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Previous Slide:</a:t>
            </a:r>
          </a:p>
          <a:p>
            <a:pPr lvl="1"/>
            <a:r>
              <a:rPr lang="en-US" dirty="0" smtClean="0"/>
              <a:t>The question you are trying to answer should influence your visual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Human-Centered Data </a:t>
            </a:r>
            <a:r>
              <a:rPr lang="en-US" dirty="0" smtClean="0"/>
              <a:t>Visualization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1925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Visualization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Aaron D. Hoffman, StoneFinch Consulting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0A909-BB68-4F26-B2F3-67B52DDC82E8}" type="slidenum">
              <a:rPr lang="en-US" smtClean="0"/>
              <a:t>35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Next Slide:</a:t>
            </a:r>
          </a:p>
          <a:p>
            <a:pPr lvl="1"/>
            <a:r>
              <a:rPr lang="en-US" dirty="0" smtClean="0"/>
              <a:t>How can we better display this data?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Human-Centered Data </a:t>
            </a:r>
            <a:r>
              <a:rPr lang="en-US" dirty="0" smtClean="0"/>
              <a:t>Visualization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5505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Visualization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Aaron D. Hoffman, StoneFinch Consulting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0A909-BB68-4F26-B2F3-67B52DDC82E8}" type="slidenum">
              <a:rPr lang="en-US" smtClean="0"/>
              <a:t>36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Human-Centered Data </a:t>
            </a:r>
            <a:r>
              <a:rPr lang="en-US" dirty="0" smtClean="0"/>
              <a:t>Visualization</a:t>
            </a:r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4006419"/>
              </p:ext>
            </p:extLst>
          </p:nvPr>
        </p:nvGraphicFramePr>
        <p:xfrm>
          <a:off x="2819400" y="1295400"/>
          <a:ext cx="3429000" cy="483108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651000"/>
                <a:gridCol w="444500"/>
                <a:gridCol w="444500"/>
                <a:gridCol w="444500"/>
                <a:gridCol w="444500"/>
              </a:tblGrid>
              <a:tr h="2286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solidFill>
                            <a:schemeClr val="accent1"/>
                          </a:solidFill>
                          <a:effectLst/>
                        </a:rPr>
                        <a:t>City</a:t>
                      </a:r>
                      <a:endParaRPr lang="en-US" sz="1100" b="1" i="0" u="none" strike="noStrike" dirty="0">
                        <a:solidFill>
                          <a:schemeClr val="accent1"/>
                        </a:solidFill>
                        <a:effectLst/>
                        <a:latin typeface="Calibri"/>
                      </a:endParaRPr>
                    </a:p>
                  </a:txBody>
                  <a:tcPr marL="45720" marR="457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solidFill>
                            <a:schemeClr val="accent1"/>
                          </a:solidFill>
                          <a:effectLst/>
                        </a:rPr>
                        <a:t>Jan</a:t>
                      </a:r>
                      <a:endParaRPr lang="en-US" sz="1100" b="1" i="0" u="none" strike="noStrike" dirty="0">
                        <a:solidFill>
                          <a:schemeClr val="accent1"/>
                        </a:solidFill>
                        <a:effectLst/>
                        <a:latin typeface="Calibri"/>
                      </a:endParaRPr>
                    </a:p>
                  </a:txBody>
                  <a:tcPr marL="45720" marR="457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solidFill>
                            <a:schemeClr val="accent1"/>
                          </a:solidFill>
                          <a:effectLst/>
                        </a:rPr>
                        <a:t>Apr</a:t>
                      </a:r>
                      <a:endParaRPr lang="en-US" sz="1100" b="1" i="0" u="none" strike="noStrike" dirty="0">
                        <a:solidFill>
                          <a:schemeClr val="accent1"/>
                        </a:solidFill>
                        <a:effectLst/>
                        <a:latin typeface="Calibri"/>
                      </a:endParaRPr>
                    </a:p>
                  </a:txBody>
                  <a:tcPr marL="45720" marR="457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solidFill>
                            <a:schemeClr val="accent1"/>
                          </a:solidFill>
                          <a:effectLst/>
                        </a:rPr>
                        <a:t>Jul</a:t>
                      </a:r>
                      <a:endParaRPr lang="en-US" sz="1100" b="1" i="0" u="none" strike="noStrike" dirty="0">
                        <a:solidFill>
                          <a:schemeClr val="accent1"/>
                        </a:solidFill>
                        <a:effectLst/>
                        <a:latin typeface="Calibri"/>
                      </a:endParaRPr>
                    </a:p>
                  </a:txBody>
                  <a:tcPr marL="45720" marR="457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solidFill>
                            <a:schemeClr val="accent1"/>
                          </a:solidFill>
                          <a:effectLst/>
                        </a:rPr>
                        <a:t>Oct</a:t>
                      </a:r>
                      <a:endParaRPr lang="en-US" sz="1100" b="1" i="0" u="none" strike="noStrike" dirty="0">
                        <a:solidFill>
                          <a:schemeClr val="accent1"/>
                        </a:solidFill>
                        <a:effectLst/>
                        <a:latin typeface="Calibri"/>
                      </a:endParaRPr>
                    </a:p>
                  </a:txBody>
                  <a:tcPr marL="45720" marR="457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Atlanta, GA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42.7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61.6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80.0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62.8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2286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Boston, MA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29.3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48.3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73.9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54.1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2286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Chicago, IL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22.0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47.8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73.3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52.1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2286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Dallas-Ft. Worth, TX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44.1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65.0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85.0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67.2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2286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Des Moines, IA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20.4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50.6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76.1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52.8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2286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Detroit, MI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24.5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48.1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73.5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51.9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2286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Houston, TX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51.8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68.5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83.6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70.4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2286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Kansas City, MO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26.9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54.4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78.5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56.8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2286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Los Angeles, CA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57.1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60.8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69.3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66.9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2286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Miami, FL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68.1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75.7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83.7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78.8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2286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Minneapolis–St. Paul, MN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13.1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46.6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73.2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48.7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2286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New York, NY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32.1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52.5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76.5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56.6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2286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Omaha, NE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21.7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51.4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76.7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53.2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2286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Philadelphia, PA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32.3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53.1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77.6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57.2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2286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Phoenix, AZ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54.2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70.2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92.8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74.6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2286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San Diego, CA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57.8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62.6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70.9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67.6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2286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San Francisco, CA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49.4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56.2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62.8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61.0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2286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Seattle-Tacoma, WA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40.9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50.2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65.3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52.7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2286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St. Louis, MO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29.6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56.6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80.2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58.3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2286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Washington, D.C.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34.9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56.1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79.2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58.8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1985491" y="973692"/>
            <a:ext cx="51730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accent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Average Temperature in Degrees Fahrenheit by City and Month</a:t>
            </a:r>
            <a:endParaRPr lang="en-US" sz="1400" dirty="0">
              <a:solidFill>
                <a:schemeClr val="accent1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8259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Visualization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Aaron D. Hoffman, StoneFinch Consulting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0A909-BB68-4F26-B2F3-67B52DDC82E8}" type="slidenum">
              <a:rPr lang="en-US" smtClean="0"/>
              <a:t>37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Previous Slide:</a:t>
            </a:r>
          </a:p>
          <a:p>
            <a:pPr lvl="1"/>
            <a:r>
              <a:rPr lang="en-US" dirty="0" smtClean="0"/>
              <a:t>Was your first thought: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“What question are we trying to answer?”</a:t>
            </a:r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Human-Centered Data </a:t>
            </a:r>
            <a:r>
              <a:rPr lang="en-US" dirty="0" smtClean="0"/>
              <a:t>Visualization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3574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Visualization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Aaron D. Hoffman, StoneFinch Consulting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0A909-BB68-4F26-B2F3-67B52DDC82E8}" type="slidenum">
              <a:rPr lang="en-US" smtClean="0"/>
              <a:t>38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Next Slide:</a:t>
            </a:r>
          </a:p>
          <a:p>
            <a:pPr lvl="1"/>
            <a:r>
              <a:rPr lang="en-US" dirty="0" smtClean="0"/>
              <a:t>Given the Question: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“Which city has the largest difference in average temperature throughout the year?”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How should we display the data?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Human-Centered Data </a:t>
            </a:r>
            <a:r>
              <a:rPr lang="en-US" dirty="0" smtClean="0"/>
              <a:t>Visualization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0011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Visualization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Aaron D. Hoffman, StoneFinch Consulting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0A909-BB68-4F26-B2F3-67B52DDC82E8}" type="slidenum">
              <a:rPr lang="en-US" smtClean="0"/>
              <a:t>39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Human-Centered Data </a:t>
            </a:r>
            <a:r>
              <a:rPr lang="en-US" dirty="0" smtClean="0"/>
              <a:t>Visualization</a:t>
            </a:r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3143272"/>
              </p:ext>
            </p:extLst>
          </p:nvPr>
        </p:nvGraphicFramePr>
        <p:xfrm>
          <a:off x="2819400" y="1295400"/>
          <a:ext cx="3429000" cy="483108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651000"/>
                <a:gridCol w="444500"/>
                <a:gridCol w="444500"/>
                <a:gridCol w="444500"/>
                <a:gridCol w="444500"/>
              </a:tblGrid>
              <a:tr h="2286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solidFill>
                            <a:schemeClr val="accent1"/>
                          </a:solidFill>
                          <a:effectLst/>
                        </a:rPr>
                        <a:t>City</a:t>
                      </a:r>
                      <a:endParaRPr lang="en-US" sz="1100" b="1" i="0" u="none" strike="noStrike" dirty="0">
                        <a:solidFill>
                          <a:schemeClr val="accent1"/>
                        </a:solidFill>
                        <a:effectLst/>
                        <a:latin typeface="Calibri"/>
                      </a:endParaRPr>
                    </a:p>
                  </a:txBody>
                  <a:tcPr marL="45720" marR="457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solidFill>
                            <a:schemeClr val="accent1"/>
                          </a:solidFill>
                          <a:effectLst/>
                        </a:rPr>
                        <a:t>Jan</a:t>
                      </a:r>
                      <a:endParaRPr lang="en-US" sz="1100" b="1" i="0" u="none" strike="noStrike" dirty="0">
                        <a:solidFill>
                          <a:schemeClr val="accent1"/>
                        </a:solidFill>
                        <a:effectLst/>
                        <a:latin typeface="Calibri"/>
                      </a:endParaRPr>
                    </a:p>
                  </a:txBody>
                  <a:tcPr marL="45720" marR="457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solidFill>
                            <a:schemeClr val="accent1"/>
                          </a:solidFill>
                          <a:effectLst/>
                        </a:rPr>
                        <a:t>Apr</a:t>
                      </a:r>
                      <a:endParaRPr lang="en-US" sz="1100" b="1" i="0" u="none" strike="noStrike" dirty="0">
                        <a:solidFill>
                          <a:schemeClr val="accent1"/>
                        </a:solidFill>
                        <a:effectLst/>
                        <a:latin typeface="Calibri"/>
                      </a:endParaRPr>
                    </a:p>
                  </a:txBody>
                  <a:tcPr marL="45720" marR="457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solidFill>
                            <a:schemeClr val="accent1"/>
                          </a:solidFill>
                          <a:effectLst/>
                        </a:rPr>
                        <a:t>Jul</a:t>
                      </a:r>
                      <a:endParaRPr lang="en-US" sz="1100" b="1" i="0" u="none" strike="noStrike" dirty="0">
                        <a:solidFill>
                          <a:schemeClr val="accent1"/>
                        </a:solidFill>
                        <a:effectLst/>
                        <a:latin typeface="Calibri"/>
                      </a:endParaRPr>
                    </a:p>
                  </a:txBody>
                  <a:tcPr marL="45720" marR="457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solidFill>
                            <a:schemeClr val="accent1"/>
                          </a:solidFill>
                          <a:effectLst/>
                        </a:rPr>
                        <a:t>Oct</a:t>
                      </a:r>
                      <a:endParaRPr lang="en-US" sz="1100" b="1" i="0" u="none" strike="noStrike" dirty="0">
                        <a:solidFill>
                          <a:schemeClr val="accent1"/>
                        </a:solidFill>
                        <a:effectLst/>
                        <a:latin typeface="Calibri"/>
                      </a:endParaRPr>
                    </a:p>
                  </a:txBody>
                  <a:tcPr marL="45720" marR="457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Atlanta, GA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42.7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61.6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80.0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62.8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2286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Boston, MA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29.3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48.3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73.9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54.1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2286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Chicago, IL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22.0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47.8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73.3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52.1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2286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Dallas-Ft. Worth, TX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44.1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65.0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85.0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67.2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2286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Des Moines, IA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20.4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50.6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76.1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52.8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2286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Detroit, MI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24.5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48.1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73.5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51.9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2286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Houston, TX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51.8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68.5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83.6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70.4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2286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Kansas City, MO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26.9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54.4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78.5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56.8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2286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Los Angeles, CA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57.1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60.8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69.3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66.9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2286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Miami, FL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68.1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75.7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83.7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78.8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2286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Minneapolis–St. Paul, MN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13.1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46.6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73.2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48.7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2286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New York, NY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32.1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52.5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76.5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56.6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2286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Omaha, NE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21.7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51.4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76.7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53.2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2286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Philadelphia, PA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32.3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53.1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77.6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57.2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2286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Phoenix, AZ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54.2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70.2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92.8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74.6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2286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San Diego, CA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57.8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62.6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70.9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67.6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2286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San Francisco, CA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49.4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56.2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62.8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61.0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2286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Seattle-Tacoma, WA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40.9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50.2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65.3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52.7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2286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St. Louis, MO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29.6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56.6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80.2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58.3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2286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Washington, D.C.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34.9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56.1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79.2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58.8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1985491" y="973692"/>
            <a:ext cx="51730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accent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Average Temperature in Degrees Fahrenheit by City and Month</a:t>
            </a:r>
            <a:endParaRPr lang="en-US" sz="1400" dirty="0">
              <a:solidFill>
                <a:schemeClr val="accent1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7579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Aaron D. Hoffman, StoneFinch Consulting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0A909-BB68-4F26-B2F3-67B52DDC82E8}" type="slidenum">
              <a:rPr lang="en-US" smtClean="0"/>
              <a:t>4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What is Human-Centered Data Visualization?</a:t>
            </a:r>
          </a:p>
          <a:p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Human-Centered Data Visualization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57200" y="2164080"/>
            <a:ext cx="7772400" cy="1447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548640" lvl="2" indent="0">
              <a:buNone/>
            </a:pPr>
            <a:r>
              <a:rPr lang="en-US" sz="2800" dirty="0"/>
              <a:t>The practice of using </a:t>
            </a:r>
            <a:r>
              <a:rPr lang="en-US" sz="2800" u="sng" dirty="0"/>
              <a:t>Human-Centered Design </a:t>
            </a:r>
            <a:r>
              <a:rPr lang="en-US" sz="2800" dirty="0"/>
              <a:t>to help </a:t>
            </a:r>
            <a:r>
              <a:rPr lang="en-US" sz="2800" u="sng" dirty="0" smtClean="0"/>
              <a:t>discover</a:t>
            </a:r>
            <a:r>
              <a:rPr lang="en-US" sz="2800" dirty="0" smtClean="0"/>
              <a:t> the </a:t>
            </a:r>
            <a:r>
              <a:rPr lang="en-US" sz="2800" dirty="0"/>
              <a:t>correct Data Visualization.</a:t>
            </a:r>
          </a:p>
        </p:txBody>
      </p:sp>
      <p:sp>
        <p:nvSpPr>
          <p:cNvPr id="9" name="Rectangle 8"/>
          <p:cNvSpPr/>
          <p:nvPr/>
        </p:nvSpPr>
        <p:spPr>
          <a:xfrm>
            <a:off x="762000" y="3985260"/>
            <a:ext cx="7315200" cy="1447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548640" lvl="2" indent="0">
              <a:buNone/>
            </a:pPr>
            <a:r>
              <a:rPr lang="en-US" sz="2800" i="1" dirty="0" smtClean="0">
                <a:solidFill>
                  <a:schemeClr val="bg1">
                    <a:lumMod val="65000"/>
                  </a:schemeClr>
                </a:solidFill>
              </a:rPr>
              <a:t>Apply Agile Development practices to Design</a:t>
            </a:r>
            <a:endParaRPr lang="en-US" sz="2800" i="1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9607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Visualization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Aaron D. Hoffman, StoneFinch Consulting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0A909-BB68-4F26-B2F3-67B52DDC82E8}" type="slidenum">
              <a:rPr lang="en-US" smtClean="0"/>
              <a:t>40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pPr marL="0" lvl="1" indent="0">
              <a:spcBef>
                <a:spcPts val="600"/>
              </a:spcBef>
              <a:buClr>
                <a:schemeClr val="accent1"/>
              </a:buClr>
              <a:buNone/>
            </a:pPr>
            <a:r>
              <a:rPr lang="en-US" dirty="0" smtClean="0"/>
              <a:t>Question:</a:t>
            </a:r>
          </a:p>
          <a:p>
            <a:pPr marL="0" lvl="1" indent="0">
              <a:spcBef>
                <a:spcPts val="600"/>
              </a:spcBef>
              <a:buClr>
                <a:schemeClr val="accent1"/>
              </a:buClr>
              <a:buNone/>
            </a:pPr>
            <a:r>
              <a:rPr lang="en-US" dirty="0" smtClean="0"/>
              <a:t>“Which </a:t>
            </a:r>
            <a:r>
              <a:rPr lang="en-US" dirty="0"/>
              <a:t>city has the largest difference in average temperature throughout the year?”</a:t>
            </a:r>
          </a:p>
          <a:p>
            <a:endParaRPr lang="en-US" sz="1200" dirty="0" smtClean="0"/>
          </a:p>
          <a:p>
            <a:endParaRPr lang="en-US" sz="1200" dirty="0"/>
          </a:p>
          <a:p>
            <a:r>
              <a:rPr lang="en-US" dirty="0" smtClean="0"/>
              <a:t>Previous Slide:</a:t>
            </a:r>
          </a:p>
          <a:p>
            <a:pPr lvl="1"/>
            <a:r>
              <a:rPr lang="en-US" dirty="0" smtClean="0"/>
              <a:t>Can we answer this question accurately?</a:t>
            </a:r>
          </a:p>
          <a:p>
            <a:pPr lvl="1"/>
            <a:endParaRPr lang="en-US" sz="1200" dirty="0" smtClean="0"/>
          </a:p>
          <a:p>
            <a:pPr lvl="1"/>
            <a:endParaRPr lang="en-US" sz="1200" dirty="0" smtClean="0"/>
          </a:p>
          <a:p>
            <a:r>
              <a:rPr lang="en-US" dirty="0" smtClean="0"/>
              <a:t>Next Slide:</a:t>
            </a:r>
            <a:endParaRPr lang="en-US" dirty="0"/>
          </a:p>
          <a:p>
            <a:pPr lvl="1"/>
            <a:r>
              <a:rPr lang="en-US" dirty="0" smtClean="0"/>
              <a:t>Given what we know, an option:</a:t>
            </a:r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Human-Centered Data </a:t>
            </a:r>
            <a:r>
              <a:rPr lang="en-US" dirty="0" smtClean="0"/>
              <a:t>Visualization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695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Visualization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Aaron D. Hoffman, StoneFinch Consulting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0A909-BB68-4F26-B2F3-67B52DDC82E8}" type="slidenum">
              <a:rPr lang="en-US" smtClean="0"/>
              <a:t>41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Human-Centered Data </a:t>
            </a:r>
            <a:r>
              <a:rPr lang="en-US" dirty="0" smtClean="0"/>
              <a:t>Visualization</a:t>
            </a:r>
            <a:endParaRPr lang="en-US" dirty="0"/>
          </a:p>
        </p:txBody>
      </p:sp>
      <p:graphicFrame>
        <p:nvGraphicFramePr>
          <p:cNvPr id="12" name="Chart 1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2466538"/>
              </p:ext>
            </p:extLst>
          </p:nvPr>
        </p:nvGraphicFramePr>
        <p:xfrm>
          <a:off x="1162050" y="1281468"/>
          <a:ext cx="6819899" cy="496693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1985491" y="973692"/>
            <a:ext cx="51730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accent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Average Temperature in Degrees Fahrenheit by City and Month</a:t>
            </a:r>
            <a:endParaRPr lang="en-US" sz="1400" dirty="0">
              <a:solidFill>
                <a:schemeClr val="accent1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8259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Visualization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Aaron D. Hoffman, StoneFinch Consulting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0A909-BB68-4F26-B2F3-67B52DDC82E8}" type="slidenum">
              <a:rPr lang="en-US" smtClean="0"/>
              <a:t>42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Previous Slide:</a:t>
            </a:r>
          </a:p>
          <a:p>
            <a:pPr lvl="1"/>
            <a:r>
              <a:rPr lang="en-US" dirty="0" smtClean="0"/>
              <a:t>Good things?</a:t>
            </a:r>
            <a:endParaRPr lang="en-US" dirty="0"/>
          </a:p>
          <a:p>
            <a:pPr lvl="1"/>
            <a:r>
              <a:rPr lang="en-US" dirty="0" smtClean="0"/>
              <a:t>Bad things?</a:t>
            </a:r>
          </a:p>
          <a:p>
            <a:pPr lvl="1"/>
            <a:r>
              <a:rPr lang="en-US" dirty="0" smtClean="0"/>
              <a:t>What happened to all the cities?</a:t>
            </a:r>
            <a:endParaRPr lang="en-US" dirty="0"/>
          </a:p>
          <a:p>
            <a:pPr lvl="1"/>
            <a:r>
              <a:rPr lang="en-US" dirty="0" smtClean="0"/>
              <a:t>Color Scheme?</a:t>
            </a:r>
          </a:p>
          <a:p>
            <a:pPr lvl="1"/>
            <a:endParaRPr lang="en-US" dirty="0"/>
          </a:p>
          <a:p>
            <a:r>
              <a:rPr lang="en-US" dirty="0" smtClean="0"/>
              <a:t>Next Slide:</a:t>
            </a:r>
          </a:p>
          <a:p>
            <a:pPr lvl="1"/>
            <a:r>
              <a:rPr lang="en-US" dirty="0" smtClean="0"/>
              <a:t>Update Color, Sort Order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Human-Centered Data </a:t>
            </a:r>
            <a:r>
              <a:rPr lang="en-US" dirty="0" smtClean="0"/>
              <a:t>Visualization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4781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Visualization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Aaron D. Hoffman, StoneFinch Consulting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0A909-BB68-4F26-B2F3-67B52DDC82E8}" type="slidenum">
              <a:rPr lang="en-US" smtClean="0"/>
              <a:t>43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Human-Centered Data </a:t>
            </a:r>
            <a:r>
              <a:rPr lang="en-US" dirty="0" smtClean="0"/>
              <a:t>Visualization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985491" y="973692"/>
            <a:ext cx="51730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accent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Average Temperature in Degrees Fahrenheit by City and Month</a:t>
            </a:r>
            <a:endParaRPr lang="en-US" sz="1400" dirty="0">
              <a:solidFill>
                <a:schemeClr val="accent1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graphicFrame>
        <p:nvGraphicFramePr>
          <p:cNvPr id="12" name="Chart 1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83304768"/>
              </p:ext>
            </p:extLst>
          </p:nvPr>
        </p:nvGraphicFramePr>
        <p:xfrm>
          <a:off x="1076325" y="1281468"/>
          <a:ext cx="6991349" cy="496693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348259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Visualization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Aaron D. Hoffman, StoneFinch Consulting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0A909-BB68-4F26-B2F3-67B52DDC82E8}" type="slidenum">
              <a:rPr lang="en-US" smtClean="0"/>
              <a:t>44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Previous Slide:</a:t>
            </a:r>
          </a:p>
          <a:p>
            <a:pPr lvl="1"/>
            <a:r>
              <a:rPr lang="en-US" dirty="0" smtClean="0"/>
              <a:t>Colors are less distracting</a:t>
            </a:r>
          </a:p>
          <a:p>
            <a:pPr lvl="1"/>
            <a:r>
              <a:rPr lang="en-US" dirty="0" smtClean="0"/>
              <a:t>Sort order helps us answer the question.</a:t>
            </a:r>
          </a:p>
          <a:p>
            <a:pPr lvl="1"/>
            <a:r>
              <a:rPr lang="en-US" dirty="0" smtClean="0"/>
              <a:t>Too much data?</a:t>
            </a:r>
          </a:p>
          <a:p>
            <a:pPr marL="274320" lvl="1" indent="0">
              <a:buNone/>
            </a:pPr>
            <a:endParaRPr lang="en-US" dirty="0"/>
          </a:p>
          <a:p>
            <a:r>
              <a:rPr lang="en-US" dirty="0" smtClean="0"/>
              <a:t>Next Slide:</a:t>
            </a:r>
          </a:p>
          <a:p>
            <a:pPr lvl="1"/>
            <a:r>
              <a:rPr lang="en-US" dirty="0" smtClean="0"/>
              <a:t>If we can sort on the correct value, why don’t we just display that value?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Color influence when there is only one color.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Human-Centered Data </a:t>
            </a:r>
            <a:r>
              <a:rPr lang="en-US" dirty="0" smtClean="0"/>
              <a:t>Visualization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1232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Visualization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Aaron D. Hoffman, StoneFinch Consulting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0A909-BB68-4F26-B2F3-67B52DDC82E8}" type="slidenum">
              <a:rPr lang="en-US" smtClean="0"/>
              <a:t>45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Human-Centered Data </a:t>
            </a:r>
            <a:r>
              <a:rPr lang="en-US" dirty="0" smtClean="0"/>
              <a:t>Visualization</a:t>
            </a:r>
            <a:endParaRPr lang="en-US" dirty="0"/>
          </a:p>
        </p:txBody>
      </p:sp>
      <p:graphicFrame>
        <p:nvGraphicFramePr>
          <p:cNvPr id="10" name="Chart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17114141"/>
              </p:ext>
            </p:extLst>
          </p:nvPr>
        </p:nvGraphicFramePr>
        <p:xfrm>
          <a:off x="1850230" y="1059656"/>
          <a:ext cx="5443539" cy="51887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348259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Visualization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Aaron D. Hoffman, StoneFinch Consulting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0A909-BB68-4F26-B2F3-67B52DDC82E8}" type="slidenum">
              <a:rPr lang="en-US" smtClean="0"/>
              <a:t>46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Human-Centered Data </a:t>
            </a:r>
            <a:r>
              <a:rPr lang="en-US" dirty="0" smtClean="0"/>
              <a:t>Visualization</a:t>
            </a:r>
            <a:endParaRPr lang="en-US" dirty="0"/>
          </a:p>
        </p:txBody>
      </p:sp>
      <p:graphicFrame>
        <p:nvGraphicFramePr>
          <p:cNvPr id="8" name="Chart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95736428"/>
              </p:ext>
            </p:extLst>
          </p:nvPr>
        </p:nvGraphicFramePr>
        <p:xfrm>
          <a:off x="1850230" y="1059656"/>
          <a:ext cx="5443539" cy="51887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755779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Visualization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Aaron D. Hoffman, StoneFinch Consulting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0A909-BB68-4F26-B2F3-67B52DDC82E8}" type="slidenum">
              <a:rPr lang="en-US" smtClean="0"/>
              <a:t>47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xfrm>
            <a:off x="457200" y="1066800"/>
            <a:ext cx="8229600" cy="509016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New Data, New Question</a:t>
            </a:r>
          </a:p>
          <a:p>
            <a:endParaRPr lang="en-US" dirty="0"/>
          </a:p>
          <a:p>
            <a:r>
              <a:rPr lang="en-US" dirty="0" smtClean="0"/>
              <a:t>“How do temperatures differ between cities throughout the year?”</a:t>
            </a:r>
          </a:p>
          <a:p>
            <a:endParaRPr lang="en-US" dirty="0"/>
          </a:p>
          <a:p>
            <a:r>
              <a:rPr lang="en-US" dirty="0" smtClean="0"/>
              <a:t>Comparing multiple cities</a:t>
            </a:r>
          </a:p>
          <a:p>
            <a:r>
              <a:rPr lang="en-US" dirty="0" smtClean="0"/>
              <a:t>Multiple data points per city, sequential data</a:t>
            </a:r>
          </a:p>
          <a:p>
            <a:endParaRPr lang="en-US" dirty="0"/>
          </a:p>
          <a:p>
            <a:r>
              <a:rPr lang="en-US" dirty="0" smtClean="0"/>
              <a:t>Chart Type: Line Chart</a:t>
            </a:r>
            <a:endParaRPr lang="en-US" dirty="0"/>
          </a:p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Human-Centered Data </a:t>
            </a:r>
            <a:r>
              <a:rPr lang="en-US" dirty="0" smtClean="0"/>
              <a:t>Visualization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5662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Visualization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Aaron D. Hoffman, StoneFinch Consulting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0A909-BB68-4F26-B2F3-67B52DDC82E8}" type="slidenum">
              <a:rPr lang="en-US" smtClean="0"/>
              <a:t>48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Human-Centered Data </a:t>
            </a:r>
            <a:r>
              <a:rPr lang="en-US" dirty="0" smtClean="0"/>
              <a:t>Visualization</a:t>
            </a:r>
            <a:endParaRPr lang="en-US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9387912"/>
              </p:ext>
            </p:extLst>
          </p:nvPr>
        </p:nvGraphicFramePr>
        <p:xfrm>
          <a:off x="1295400" y="2438400"/>
          <a:ext cx="6515097" cy="12954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174233"/>
                <a:gridCol w="445072"/>
                <a:gridCol w="445072"/>
                <a:gridCol w="445072"/>
                <a:gridCol w="445072"/>
                <a:gridCol w="445072"/>
                <a:gridCol w="445072"/>
                <a:gridCol w="445072"/>
                <a:gridCol w="445072"/>
                <a:gridCol w="445072"/>
                <a:gridCol w="445072"/>
                <a:gridCol w="445072"/>
                <a:gridCol w="445072"/>
              </a:tblGrid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 smtClean="0">
                          <a:solidFill>
                            <a:schemeClr val="accent1"/>
                          </a:solidFill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City</a:t>
                      </a:r>
                      <a:endParaRPr lang="en-US" sz="1100" b="0" i="0" u="none" strike="noStrike" dirty="0">
                        <a:solidFill>
                          <a:schemeClr val="accent1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45720" marR="457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solidFill>
                            <a:schemeClr val="accent1"/>
                          </a:solidFill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Jan</a:t>
                      </a:r>
                      <a:endParaRPr lang="en-US" sz="1100" b="1" i="0" u="none" strike="noStrike" dirty="0">
                        <a:solidFill>
                          <a:schemeClr val="accent1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45720" marR="457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solidFill>
                            <a:schemeClr val="accent1"/>
                          </a:solidFill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Feb</a:t>
                      </a:r>
                      <a:endParaRPr lang="en-US" sz="1100" b="1" i="0" u="none" strike="noStrike" dirty="0">
                        <a:solidFill>
                          <a:schemeClr val="accent1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45720" marR="457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solidFill>
                            <a:schemeClr val="accent1"/>
                          </a:solidFill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Mar</a:t>
                      </a:r>
                      <a:endParaRPr lang="en-US" sz="1100" b="1" i="0" u="none" strike="noStrike" dirty="0">
                        <a:solidFill>
                          <a:schemeClr val="accent1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45720" marR="457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solidFill>
                            <a:schemeClr val="accent1"/>
                          </a:solidFill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Apr</a:t>
                      </a:r>
                      <a:endParaRPr lang="en-US" sz="1100" b="1" i="0" u="none" strike="noStrike" dirty="0">
                        <a:solidFill>
                          <a:schemeClr val="accent1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45720" marR="457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solidFill>
                            <a:schemeClr val="accent1"/>
                          </a:solidFill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May</a:t>
                      </a:r>
                      <a:endParaRPr lang="en-US" sz="1100" b="1" i="0" u="none" strike="noStrike" dirty="0">
                        <a:solidFill>
                          <a:schemeClr val="accent1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45720" marR="457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solidFill>
                            <a:schemeClr val="accent1"/>
                          </a:solidFill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Jun</a:t>
                      </a:r>
                      <a:endParaRPr lang="en-US" sz="1100" b="1" i="0" u="none" strike="noStrike" dirty="0">
                        <a:solidFill>
                          <a:schemeClr val="accent1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45720" marR="457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solidFill>
                            <a:schemeClr val="accent1"/>
                          </a:solidFill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Jul</a:t>
                      </a:r>
                      <a:endParaRPr lang="en-US" sz="1100" b="1" i="0" u="none" strike="noStrike" dirty="0">
                        <a:solidFill>
                          <a:schemeClr val="accent1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45720" marR="457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solidFill>
                            <a:schemeClr val="accent1"/>
                          </a:solidFill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Aug</a:t>
                      </a:r>
                      <a:endParaRPr lang="en-US" sz="1100" b="1" i="0" u="none" strike="noStrike" dirty="0">
                        <a:solidFill>
                          <a:schemeClr val="accent1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45720" marR="457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solidFill>
                            <a:schemeClr val="accent1"/>
                          </a:solidFill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Sep</a:t>
                      </a:r>
                      <a:endParaRPr lang="en-US" sz="1100" b="1" i="0" u="none" strike="noStrike" dirty="0">
                        <a:solidFill>
                          <a:schemeClr val="accent1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45720" marR="457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solidFill>
                            <a:schemeClr val="accent1"/>
                          </a:solidFill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Oct</a:t>
                      </a:r>
                      <a:endParaRPr lang="en-US" sz="1100" b="1" i="0" u="none" strike="noStrike" dirty="0">
                        <a:solidFill>
                          <a:schemeClr val="accent1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45720" marR="457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solidFill>
                            <a:schemeClr val="accent1"/>
                          </a:solidFill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Nov</a:t>
                      </a:r>
                      <a:endParaRPr lang="en-US" sz="1100" b="1" i="0" u="none" strike="noStrike" dirty="0">
                        <a:solidFill>
                          <a:schemeClr val="accent1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45720" marR="457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solidFill>
                            <a:schemeClr val="accent1"/>
                          </a:solidFill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Dec</a:t>
                      </a:r>
                      <a:endParaRPr lang="en-US" sz="1100" b="1" i="0" u="none" strike="noStrike" dirty="0">
                        <a:solidFill>
                          <a:schemeClr val="accent1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45720" marR="457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solidFill>
                            <a:schemeClr val="tx1"/>
                          </a:solidFill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Des Moines, IA</a:t>
                      </a:r>
                      <a:endParaRPr lang="en-US" sz="1100" b="1" i="0" u="none" strike="noStrike" dirty="0">
                        <a:solidFill>
                          <a:schemeClr val="tx1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19.4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24.7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37.3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50.9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62.3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71.8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76.6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73.9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65.1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53.5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39.0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24.4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45720" marR="45720" anchor="ctr"/>
                </a:tc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solidFill>
                            <a:schemeClr val="tx1"/>
                          </a:solidFill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Phoenix, AZ</a:t>
                      </a:r>
                      <a:endParaRPr lang="en-US" sz="1100" b="1" i="0" u="none" strike="noStrike" dirty="0">
                        <a:solidFill>
                          <a:schemeClr val="tx1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53.6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57.7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62.2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69.9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78.8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88.2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93.5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91.5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85.6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74.5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61.9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54.1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45720" marR="45720" anchor="ctr"/>
                </a:tc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solidFill>
                            <a:schemeClr val="tx1"/>
                          </a:solidFill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San Francisco, CA</a:t>
                      </a:r>
                      <a:endParaRPr lang="en-US" sz="1100" b="1" i="0" u="none" strike="noStrike" dirty="0">
                        <a:solidFill>
                          <a:schemeClr val="tx1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51.1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54.4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54.9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56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56.6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58.4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59.1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60.1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62.3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62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57.2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51.7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45720" marR="45720" anchor="ctr"/>
                </a:tc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solidFill>
                            <a:schemeClr val="tx1"/>
                          </a:solidFill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Anchorage, AK</a:t>
                      </a:r>
                      <a:endParaRPr lang="en-US" sz="1100" b="1" i="0" u="none" strike="noStrike" dirty="0">
                        <a:solidFill>
                          <a:schemeClr val="tx1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14.9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18.7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25.7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35.8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46.6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54.4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58.4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56.3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48.4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34.6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21.2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16.3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45720" marR="45720" anchor="ctr"/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1981200" y="1904999"/>
            <a:ext cx="51730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accent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Average Temperature</a:t>
            </a:r>
            <a:r>
              <a:rPr lang="en-US" sz="1400" dirty="0">
                <a:solidFill>
                  <a:schemeClr val="accent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 in Degrees Fahrenheit</a:t>
            </a:r>
            <a:r>
              <a:rPr lang="en-US" sz="1400" dirty="0" smtClean="0">
                <a:solidFill>
                  <a:schemeClr val="accent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 by City and Month</a:t>
            </a:r>
            <a:endParaRPr lang="en-US" sz="1400" dirty="0">
              <a:solidFill>
                <a:schemeClr val="accent1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1323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Visualization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Aaron D. Hoffman, StoneFinch Consulting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0A909-BB68-4F26-B2F3-67B52DDC82E8}" type="slidenum">
              <a:rPr lang="en-US" smtClean="0"/>
              <a:t>49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Human-Centered Data </a:t>
            </a:r>
            <a:r>
              <a:rPr lang="en-US" dirty="0" smtClean="0"/>
              <a:t>Visualization</a:t>
            </a:r>
            <a:endParaRPr lang="en-US" dirty="0"/>
          </a:p>
        </p:txBody>
      </p:sp>
      <p:graphicFrame>
        <p:nvGraphicFramePr>
          <p:cNvPr id="9" name="Chart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13037278"/>
              </p:ext>
            </p:extLst>
          </p:nvPr>
        </p:nvGraphicFramePr>
        <p:xfrm>
          <a:off x="609600" y="1676400"/>
          <a:ext cx="8000999" cy="4343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1447800" y="1214794"/>
            <a:ext cx="51730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accent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Average Temperature </a:t>
            </a:r>
            <a:r>
              <a:rPr lang="en-US" sz="1400" dirty="0">
                <a:solidFill>
                  <a:schemeClr val="accent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in Degrees </a:t>
            </a:r>
            <a:r>
              <a:rPr lang="en-US" sz="1400" dirty="0" smtClean="0">
                <a:solidFill>
                  <a:schemeClr val="accent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Fahrenheit by City and Month</a:t>
            </a:r>
            <a:endParaRPr lang="en-US" sz="1400" dirty="0">
              <a:solidFill>
                <a:schemeClr val="accent1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5779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Aaron D. Hoffman, StoneFinch Consulting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0A909-BB68-4F26-B2F3-67B52DDC82E8}" type="slidenum">
              <a:rPr lang="en-US" smtClean="0"/>
              <a:t>5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Agenda</a:t>
            </a:r>
          </a:p>
          <a:p>
            <a:endParaRPr lang="en-US" dirty="0"/>
          </a:p>
          <a:p>
            <a:r>
              <a:rPr lang="en-US" dirty="0" smtClean="0"/>
              <a:t>Human-Centered Design</a:t>
            </a:r>
          </a:p>
          <a:p>
            <a:pPr lvl="1"/>
            <a:r>
              <a:rPr lang="en-US" dirty="0" smtClean="0"/>
              <a:t>Desirably, Feasibility, Viability</a:t>
            </a:r>
          </a:p>
          <a:p>
            <a:pPr lvl="1"/>
            <a:r>
              <a:rPr lang="en-US" dirty="0" smtClean="0"/>
              <a:t>Lean Startup, Agile Development</a:t>
            </a:r>
          </a:p>
          <a:p>
            <a:pPr lvl="1"/>
            <a:endParaRPr lang="en-US" dirty="0"/>
          </a:p>
          <a:p>
            <a:r>
              <a:rPr lang="en-US" dirty="0" smtClean="0"/>
              <a:t>Data Visualization</a:t>
            </a:r>
          </a:p>
          <a:p>
            <a:pPr lvl="1"/>
            <a:r>
              <a:rPr lang="en-US" dirty="0" smtClean="0"/>
              <a:t>Visualization Options, Comparison</a:t>
            </a:r>
          </a:p>
          <a:p>
            <a:pPr lvl="1"/>
            <a:r>
              <a:rPr lang="en-US" dirty="0" smtClean="0"/>
              <a:t>Objectives define visualizations</a:t>
            </a:r>
          </a:p>
          <a:p>
            <a:pPr lvl="1"/>
            <a:r>
              <a:rPr lang="en-US" dirty="0" smtClean="0"/>
              <a:t>Animations, Transitions</a:t>
            </a:r>
          </a:p>
          <a:p>
            <a:pPr lvl="1"/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Human-Centered Data </a:t>
            </a:r>
            <a:r>
              <a:rPr lang="en-US" dirty="0" smtClean="0"/>
              <a:t>Visualization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7518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Visualization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Aaron D. Hoffman, StoneFinch Consulting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0A909-BB68-4F26-B2F3-67B52DDC82E8}" type="slidenum">
              <a:rPr lang="en-US" smtClean="0"/>
              <a:t>50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Previous Slide:</a:t>
            </a:r>
          </a:p>
          <a:p>
            <a:pPr lvl="1"/>
            <a:r>
              <a:rPr lang="en-US" dirty="0" smtClean="0"/>
              <a:t>Color difference okay here, separates data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Does this need to be printed in black and white?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If line series overlap, should point marks be used?</a:t>
            </a:r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Human-Centered Data </a:t>
            </a:r>
            <a:r>
              <a:rPr lang="en-US" dirty="0" smtClean="0"/>
              <a:t>Visualization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2204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Visualization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Aaron D. Hoffman, StoneFinch Consulting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0A909-BB68-4F26-B2F3-67B52DDC82E8}" type="slidenum">
              <a:rPr lang="en-US" smtClean="0"/>
              <a:t>51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Human-Centered Data </a:t>
            </a:r>
            <a:r>
              <a:rPr lang="en-US" dirty="0" smtClean="0"/>
              <a:t>Visualization</a:t>
            </a:r>
            <a:endParaRPr lang="en-US" dirty="0"/>
          </a:p>
        </p:txBody>
      </p:sp>
      <p:graphicFrame>
        <p:nvGraphicFramePr>
          <p:cNvPr id="7" name="Char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50258580"/>
              </p:ext>
            </p:extLst>
          </p:nvPr>
        </p:nvGraphicFramePr>
        <p:xfrm>
          <a:off x="1828800" y="1447800"/>
          <a:ext cx="5791199" cy="312122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2233612" y="1069775"/>
            <a:ext cx="51730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accent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Average Temperature</a:t>
            </a:r>
            <a:r>
              <a:rPr lang="en-US" sz="1400" dirty="0">
                <a:solidFill>
                  <a:schemeClr val="accent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 in Degrees Fahrenheit</a:t>
            </a:r>
            <a:r>
              <a:rPr lang="en-US" sz="1400" dirty="0" smtClean="0">
                <a:solidFill>
                  <a:schemeClr val="accent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 by City and Month</a:t>
            </a:r>
            <a:endParaRPr lang="en-US" sz="1400" dirty="0">
              <a:solidFill>
                <a:schemeClr val="accent1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3541982"/>
              </p:ext>
            </p:extLst>
          </p:nvPr>
        </p:nvGraphicFramePr>
        <p:xfrm>
          <a:off x="928690" y="4724400"/>
          <a:ext cx="6572245" cy="12573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184533"/>
                <a:gridCol w="448976"/>
                <a:gridCol w="448976"/>
                <a:gridCol w="448976"/>
                <a:gridCol w="448976"/>
                <a:gridCol w="448976"/>
                <a:gridCol w="448976"/>
                <a:gridCol w="448976"/>
                <a:gridCol w="448976"/>
                <a:gridCol w="448976"/>
                <a:gridCol w="448976"/>
                <a:gridCol w="448976"/>
                <a:gridCol w="448976"/>
              </a:tblGrid>
              <a:tr h="251460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 dirty="0" smtClean="0">
                          <a:solidFill>
                            <a:schemeClr val="accent1"/>
                          </a:solidFill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City</a:t>
                      </a:r>
                      <a:endParaRPr lang="en-US" sz="1050" b="0" i="0" u="none" strike="noStrike" dirty="0">
                        <a:solidFill>
                          <a:schemeClr val="accent1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45720" marR="457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 dirty="0">
                          <a:solidFill>
                            <a:schemeClr val="accent1"/>
                          </a:solidFill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Jan</a:t>
                      </a:r>
                      <a:endParaRPr lang="en-US" sz="1050" b="1" i="0" u="none" strike="noStrike" dirty="0">
                        <a:solidFill>
                          <a:schemeClr val="accent1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45720" marR="457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 dirty="0">
                          <a:solidFill>
                            <a:schemeClr val="accent1"/>
                          </a:solidFill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Feb</a:t>
                      </a:r>
                      <a:endParaRPr lang="en-US" sz="1050" b="1" i="0" u="none" strike="noStrike" dirty="0">
                        <a:solidFill>
                          <a:schemeClr val="accent1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45720" marR="457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 dirty="0">
                          <a:solidFill>
                            <a:schemeClr val="accent1"/>
                          </a:solidFill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Mar</a:t>
                      </a:r>
                      <a:endParaRPr lang="en-US" sz="1050" b="1" i="0" u="none" strike="noStrike" dirty="0">
                        <a:solidFill>
                          <a:schemeClr val="accent1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45720" marR="457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 dirty="0">
                          <a:solidFill>
                            <a:schemeClr val="accent1"/>
                          </a:solidFill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Apr</a:t>
                      </a:r>
                      <a:endParaRPr lang="en-US" sz="1050" b="1" i="0" u="none" strike="noStrike" dirty="0">
                        <a:solidFill>
                          <a:schemeClr val="accent1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45720" marR="457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 dirty="0">
                          <a:solidFill>
                            <a:schemeClr val="accent1"/>
                          </a:solidFill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May</a:t>
                      </a:r>
                      <a:endParaRPr lang="en-US" sz="1050" b="1" i="0" u="none" strike="noStrike" dirty="0">
                        <a:solidFill>
                          <a:schemeClr val="accent1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45720" marR="457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 dirty="0">
                          <a:solidFill>
                            <a:schemeClr val="accent1"/>
                          </a:solidFill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Jun</a:t>
                      </a:r>
                      <a:endParaRPr lang="en-US" sz="1050" b="1" i="0" u="none" strike="noStrike" dirty="0">
                        <a:solidFill>
                          <a:schemeClr val="accent1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45720" marR="457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 dirty="0">
                          <a:solidFill>
                            <a:schemeClr val="accent1"/>
                          </a:solidFill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Jul</a:t>
                      </a:r>
                      <a:endParaRPr lang="en-US" sz="1050" b="1" i="0" u="none" strike="noStrike" dirty="0">
                        <a:solidFill>
                          <a:schemeClr val="accent1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45720" marR="457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 dirty="0">
                          <a:solidFill>
                            <a:schemeClr val="accent1"/>
                          </a:solidFill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Aug</a:t>
                      </a:r>
                      <a:endParaRPr lang="en-US" sz="1050" b="1" i="0" u="none" strike="noStrike" dirty="0">
                        <a:solidFill>
                          <a:schemeClr val="accent1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45720" marR="457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 dirty="0">
                          <a:solidFill>
                            <a:schemeClr val="accent1"/>
                          </a:solidFill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Sep</a:t>
                      </a:r>
                      <a:endParaRPr lang="en-US" sz="1050" b="1" i="0" u="none" strike="noStrike" dirty="0">
                        <a:solidFill>
                          <a:schemeClr val="accent1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45720" marR="457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 dirty="0">
                          <a:solidFill>
                            <a:schemeClr val="accent1"/>
                          </a:solidFill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Oct</a:t>
                      </a:r>
                      <a:endParaRPr lang="en-US" sz="1050" b="1" i="0" u="none" strike="noStrike" dirty="0">
                        <a:solidFill>
                          <a:schemeClr val="accent1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45720" marR="457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 dirty="0">
                          <a:solidFill>
                            <a:schemeClr val="accent1"/>
                          </a:solidFill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Nov</a:t>
                      </a:r>
                      <a:endParaRPr lang="en-US" sz="1050" b="1" i="0" u="none" strike="noStrike" dirty="0">
                        <a:solidFill>
                          <a:schemeClr val="accent1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45720" marR="457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 dirty="0">
                          <a:solidFill>
                            <a:schemeClr val="accent1"/>
                          </a:solidFill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Dec</a:t>
                      </a:r>
                      <a:endParaRPr lang="en-US" sz="1050" b="1" i="0" u="none" strike="noStrike" dirty="0">
                        <a:solidFill>
                          <a:schemeClr val="accent1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45720" marR="457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1050" b="1" i="0" u="none" strike="noStrike" dirty="0">
                        <a:solidFill>
                          <a:schemeClr val="tx1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 dirty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19.4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 dirty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24.7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 dirty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37.3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 dirty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50.9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 dirty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62.3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 dirty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71.8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 dirty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76.6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 dirty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73.9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 dirty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65.1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 dirty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53.5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 dirty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39.0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 dirty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24.4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45720" marR="45720" anchor="ctr"/>
                </a:tc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1050" b="1" i="0" u="none" strike="noStrike" dirty="0">
                        <a:solidFill>
                          <a:schemeClr val="tx1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 dirty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53.6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 dirty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57.7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 dirty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62.2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 dirty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69.9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 dirty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78.8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 dirty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88.2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 dirty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93.5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 dirty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91.5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 dirty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85.6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 dirty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74.5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 dirty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61.9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 dirty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54.1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45720" marR="45720" anchor="ctr"/>
                </a:tc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1050" b="1" i="0" u="none" strike="noStrike" dirty="0">
                        <a:solidFill>
                          <a:schemeClr val="tx1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 dirty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51.1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 dirty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54.4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 dirty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54.9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 dirty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56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 dirty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56.6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 dirty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58.4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 dirty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59.1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 dirty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60.1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 dirty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62.3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 dirty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62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 dirty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57.2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 dirty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51.7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45720" marR="45720" anchor="ctr"/>
                </a:tc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1050" b="1" i="0" u="none" strike="noStrike" dirty="0">
                        <a:solidFill>
                          <a:schemeClr val="tx1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 dirty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14.9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 dirty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18.7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 dirty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25.7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 dirty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35.8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 dirty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46.6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 dirty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54.4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 dirty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58.4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 dirty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56.3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 dirty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48.4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 dirty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34.6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 dirty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21.2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 dirty="0">
                          <a:effectLst/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16.3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45720" marR="45720" anchor="ctr"/>
                </a:tc>
              </a:tr>
            </a:tbl>
          </a:graphicData>
        </a:graphic>
      </p:graphicFrame>
      <p:pic>
        <p:nvPicPr>
          <p:cNvPr id="1126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637" y="5038725"/>
            <a:ext cx="1323975" cy="895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75486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Visualization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Aaron D. Hoffman, StoneFinch Consulting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0A909-BB68-4F26-B2F3-67B52DDC82E8}" type="slidenum">
              <a:rPr lang="en-US" smtClean="0"/>
              <a:t>52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New Data, New Question</a:t>
            </a:r>
          </a:p>
          <a:p>
            <a:endParaRPr lang="en-US" dirty="0"/>
          </a:p>
          <a:p>
            <a:r>
              <a:rPr lang="en-US" dirty="0" smtClean="0"/>
              <a:t>“How does precipitation differ throughout the United States?”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There is not a single point of data to answer to this question (min, max, average, etc.), it is a comparison, we are investigating the data.</a:t>
            </a:r>
          </a:p>
          <a:p>
            <a:endParaRPr lang="en-US" dirty="0"/>
          </a:p>
          <a:p>
            <a:r>
              <a:rPr lang="en-US" dirty="0" smtClean="0"/>
              <a:t>Chart Type: Heat Map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Human-Centered Data </a:t>
            </a:r>
            <a:r>
              <a:rPr lang="en-US" dirty="0" smtClean="0"/>
              <a:t>Visualization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6742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Visualization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Aaron D. Hoffman, StoneFinch Consulting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0A909-BB68-4F26-B2F3-67B52DDC82E8}" type="slidenum">
              <a:rPr lang="en-US" smtClean="0"/>
              <a:t>53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Human-Centered Data </a:t>
            </a:r>
            <a:r>
              <a:rPr lang="en-US" dirty="0" smtClean="0"/>
              <a:t>Visualization</a:t>
            </a:r>
            <a:endParaRPr lang="en-US" dirty="0"/>
          </a:p>
        </p:txBody>
      </p:sp>
      <p:pic>
        <p:nvPicPr>
          <p:cNvPr id="1229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188" y="1143000"/>
            <a:ext cx="6905625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048000" y="1339334"/>
            <a:ext cx="3767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Average Annual Precipitation (Rain)</a:t>
            </a:r>
            <a:endParaRPr lang="en-US" dirty="0">
              <a:solidFill>
                <a:schemeClr val="accent1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5779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Visualization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Aaron D. Hoffman, StoneFinch Consulting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0A909-BB68-4F26-B2F3-67B52DDC82E8}" type="slidenum">
              <a:rPr lang="en-US" smtClean="0"/>
              <a:t>54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Human-Centered Data </a:t>
            </a:r>
            <a:r>
              <a:rPr lang="en-US" dirty="0" smtClean="0"/>
              <a:t>Visualization</a:t>
            </a:r>
            <a:endParaRPr lang="en-US" dirty="0"/>
          </a:p>
        </p:txBody>
      </p:sp>
      <p:pic>
        <p:nvPicPr>
          <p:cNvPr id="15362" name="Picture 2" descr="D:\Aaron\HumanCenteredDataVisualization\Resource\DifferenceFromAverageTemperatur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148801"/>
            <a:ext cx="6705600" cy="5023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9783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Visualization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Aaron D. Hoffman, StoneFinch Consulting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0A909-BB68-4F26-B2F3-67B52DDC82E8}" type="slidenum">
              <a:rPr lang="en-US" smtClean="0"/>
              <a:t>55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Regional Language Differences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“What kind of </a:t>
            </a:r>
            <a:r>
              <a:rPr lang="en-US" u="sng" dirty="0" smtClean="0"/>
              <a:t>pop</a:t>
            </a:r>
            <a:r>
              <a:rPr lang="en-US" dirty="0" smtClean="0"/>
              <a:t> do </a:t>
            </a:r>
            <a:r>
              <a:rPr lang="en-US" b="1" dirty="0" smtClean="0"/>
              <a:t>you guys</a:t>
            </a:r>
            <a:r>
              <a:rPr lang="en-US" dirty="0" smtClean="0"/>
              <a:t> want?”</a:t>
            </a:r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“What kind</a:t>
            </a:r>
            <a:r>
              <a:rPr lang="en-US" dirty="0"/>
              <a:t> </a:t>
            </a:r>
            <a:r>
              <a:rPr lang="en-US" dirty="0" smtClean="0"/>
              <a:t>of </a:t>
            </a:r>
            <a:r>
              <a:rPr lang="en-US" u="sng" dirty="0" smtClean="0"/>
              <a:t>coke</a:t>
            </a:r>
            <a:r>
              <a:rPr lang="en-US" dirty="0" smtClean="0"/>
              <a:t> </a:t>
            </a:r>
            <a:r>
              <a:rPr lang="en-US" b="1" dirty="0" smtClean="0"/>
              <a:t>y’all</a:t>
            </a:r>
            <a:r>
              <a:rPr lang="en-US" dirty="0" smtClean="0"/>
              <a:t> want?”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Human-Centered Data </a:t>
            </a:r>
            <a:r>
              <a:rPr lang="en-US" dirty="0" smtClean="0"/>
              <a:t>Visualization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0616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Visualization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Aaron D. Hoffman, StoneFinch Consulting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0A909-BB68-4F26-B2F3-67B52DDC82E8}" type="slidenum">
              <a:rPr lang="en-US" smtClean="0"/>
              <a:t>56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Human-Centered Data </a:t>
            </a:r>
            <a:r>
              <a:rPr lang="en-US" dirty="0" smtClean="0"/>
              <a:t>Visualization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687" y="1048312"/>
            <a:ext cx="7377113" cy="5238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520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Visualization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Aaron D. Hoffman, StoneFinch Consulting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0A909-BB68-4F26-B2F3-67B52DDC82E8}" type="slidenum">
              <a:rPr lang="en-US" smtClean="0"/>
              <a:t>57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Human-Centered Data </a:t>
            </a:r>
            <a:r>
              <a:rPr lang="en-US" dirty="0" smtClean="0"/>
              <a:t>Visualization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687" y="1066800"/>
            <a:ext cx="7351077" cy="521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721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Visualization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Aaron D. Hoffman, StoneFinch Consulting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0A909-BB68-4F26-B2F3-67B52DDC82E8}" type="slidenum">
              <a:rPr lang="en-US" smtClean="0"/>
              <a:t>58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Human-Centered Data </a:t>
            </a:r>
            <a:r>
              <a:rPr lang="en-US" dirty="0" smtClean="0"/>
              <a:t>Visualization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687" y="1048313"/>
            <a:ext cx="7377113" cy="5238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762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Visualization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Aaron D. Hoffman, StoneFinch Consulting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0A909-BB68-4F26-B2F3-67B52DDC82E8}" type="slidenum">
              <a:rPr lang="en-US" smtClean="0"/>
              <a:t>59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Human-Centered Data </a:t>
            </a:r>
            <a:r>
              <a:rPr lang="en-US" dirty="0" smtClean="0"/>
              <a:t>Visualization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530" y="1009173"/>
            <a:ext cx="6152941" cy="5249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341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Human-Centered Design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Aaron D. Hoffman, StoneFinch Consulting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0A909-BB68-4F26-B2F3-67B52DDC82E8}" type="slidenum">
              <a:rPr lang="en-US" smtClean="0"/>
              <a:t>6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But First: Your Current Practice</a:t>
            </a:r>
          </a:p>
          <a:p>
            <a:endParaRPr lang="en-US" dirty="0"/>
          </a:p>
          <a:p>
            <a:r>
              <a:rPr lang="en-US" dirty="0" smtClean="0"/>
              <a:t>Who…</a:t>
            </a:r>
          </a:p>
          <a:p>
            <a:endParaRPr lang="en-US" dirty="0"/>
          </a:p>
          <a:p>
            <a:pPr lvl="1"/>
            <a:r>
              <a:rPr lang="en-US" dirty="0" smtClean="0"/>
              <a:t>Meets directly with end users prior to designing?</a:t>
            </a:r>
          </a:p>
          <a:p>
            <a:pPr lvl="1"/>
            <a:r>
              <a:rPr lang="en-US" dirty="0" smtClean="0"/>
              <a:t>Creates multiple designs before development?</a:t>
            </a:r>
          </a:p>
          <a:p>
            <a:pPr lvl="1"/>
            <a:r>
              <a:rPr lang="en-US" dirty="0" smtClean="0"/>
              <a:t>Meets directly with end users after release/UAT?</a:t>
            </a:r>
          </a:p>
          <a:p>
            <a:pPr lvl="1"/>
            <a:r>
              <a:rPr lang="en-US" dirty="0" smtClean="0"/>
              <a:t>Test/Measures results of new feature?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Human-Centered Data </a:t>
            </a:r>
            <a:r>
              <a:rPr lang="en-US" dirty="0" smtClean="0"/>
              <a:t>Visualization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9717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Visualization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Aaron D. Hoffman, StoneFinch Consulting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0A909-BB68-4F26-B2F3-67B52DDC82E8}" type="slidenum">
              <a:rPr lang="en-US" smtClean="0"/>
              <a:t>60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New Data, New Question</a:t>
            </a:r>
          </a:p>
          <a:p>
            <a:endParaRPr lang="en-US" dirty="0"/>
          </a:p>
          <a:p>
            <a:r>
              <a:rPr lang="en-US" dirty="0" smtClean="0"/>
              <a:t>What if you need to chart three separate values per category/label?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 smtClean="0"/>
              <a:t>Chart Type: Bubble Chart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Human-Centered Data </a:t>
            </a:r>
            <a:r>
              <a:rPr lang="en-US" dirty="0" smtClean="0"/>
              <a:t>Visualization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638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Visualization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Aaron D. Hoffman, StoneFinch Consulting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0A909-BB68-4F26-B2F3-67B52DDC82E8}" type="slidenum">
              <a:rPr lang="en-US" smtClean="0"/>
              <a:t>61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Human-Centered Data </a:t>
            </a:r>
            <a:r>
              <a:rPr lang="en-US" dirty="0" smtClean="0"/>
              <a:t>Visualization</a:t>
            </a:r>
            <a:endParaRPr lang="en-US" dirty="0"/>
          </a:p>
        </p:txBody>
      </p:sp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109460"/>
            <a:ext cx="7086600" cy="5218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524000" y="990600"/>
            <a:ext cx="58522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accent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Beer Preference by Political Party, Voter Turnout and Number of Drinkers</a:t>
            </a:r>
            <a:endParaRPr lang="en-US" sz="1400" dirty="0">
              <a:solidFill>
                <a:schemeClr val="accent1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5486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Visualization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Aaron D. Hoffman, StoneFinch Consulting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0A909-BB68-4F26-B2F3-67B52DDC82E8}" type="slidenum">
              <a:rPr lang="en-US" smtClean="0"/>
              <a:t>62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Human-Centered Data </a:t>
            </a:r>
            <a:r>
              <a:rPr lang="en-US" dirty="0" smtClean="0"/>
              <a:t>Visualization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641600" y="1281107"/>
            <a:ext cx="19613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accent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Population By Country</a:t>
            </a:r>
            <a:endParaRPr lang="en-US" sz="1400" dirty="0">
              <a:solidFill>
                <a:schemeClr val="accent1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7410" name="Picture 2" descr="D:\Aaron\HumanCenteredDataVisualization\Resource\WorldPopulationBubbleChar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676400"/>
            <a:ext cx="7872906" cy="388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1323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Visualization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Aaron D. Hoffman, StoneFinch Consulting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0A909-BB68-4F26-B2F3-67B52DDC82E8}" type="slidenum">
              <a:rPr lang="en-US" smtClean="0"/>
              <a:t>63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Issues with bubble charts</a:t>
            </a:r>
          </a:p>
          <a:p>
            <a:endParaRPr lang="en-US" dirty="0"/>
          </a:p>
          <a:p>
            <a:r>
              <a:rPr lang="en-US" dirty="0" smtClean="0"/>
              <a:t>Overlapping data points</a:t>
            </a:r>
          </a:p>
          <a:p>
            <a:r>
              <a:rPr lang="en-US" dirty="0" smtClean="0"/>
              <a:t>Hard to compare bubble size to one another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Human-Centered Data </a:t>
            </a:r>
            <a:r>
              <a:rPr lang="en-US" dirty="0" smtClean="0"/>
              <a:t>Visualization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1323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Visualization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Aaron D. Hoffman, StoneFinch Consulting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0A909-BB68-4F26-B2F3-67B52DDC82E8}" type="slidenum">
              <a:rPr lang="en-US" smtClean="0"/>
              <a:t>64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Human-Centered Data </a:t>
            </a:r>
            <a:r>
              <a:rPr lang="en-US" dirty="0" smtClean="0"/>
              <a:t>Visualization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150462" y="1343025"/>
            <a:ext cx="3071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Which white circle is bigger?</a:t>
            </a:r>
            <a:endParaRPr lang="en-US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8516" y="2419350"/>
            <a:ext cx="5355566" cy="2838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61323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Visualization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Aaron D. Hoffman, StoneFinch Consulting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0A909-BB68-4F26-B2F3-67B52DDC82E8}" type="slidenum">
              <a:rPr lang="en-US" smtClean="0"/>
              <a:t>65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Human-Centered Data </a:t>
            </a:r>
            <a:r>
              <a:rPr lang="en-US" dirty="0" smtClean="0"/>
              <a:t>Visualization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150462" y="1343025"/>
            <a:ext cx="3071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Which white circle is bigger?</a:t>
            </a:r>
            <a:endParaRPr lang="en-US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8516" y="2400300"/>
            <a:ext cx="5355566" cy="2838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02785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Visualization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Aaron D. Hoffman, StoneFinch Consulting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0A909-BB68-4F26-B2F3-67B52DDC82E8}" type="slidenum">
              <a:rPr lang="en-US" smtClean="0"/>
              <a:t>66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Pie Charts can have the same </a:t>
            </a:r>
            <a:r>
              <a:rPr lang="en-US" dirty="0" smtClean="0"/>
              <a:t>issue</a:t>
            </a:r>
            <a:endParaRPr lang="en-US" sz="1200" dirty="0" smtClean="0"/>
          </a:p>
          <a:p>
            <a:r>
              <a:rPr lang="en-US" dirty="0" smtClean="0"/>
              <a:t>Hard to compare slices to each other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Human-Centered Data </a:t>
            </a:r>
            <a:r>
              <a:rPr lang="en-US" dirty="0" smtClean="0"/>
              <a:t>Visualization</a:t>
            </a:r>
            <a:endParaRPr lang="en-US" dirty="0"/>
          </a:p>
        </p:txBody>
      </p:sp>
      <p:pic>
        <p:nvPicPr>
          <p:cNvPr id="19458" name="Picture 2" descr="D:\Aaron\HumanCenteredDataVisualization\Resource\PieIHaveEate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3851" y="2173843"/>
            <a:ext cx="5596298" cy="3693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971800" y="5867400"/>
            <a:ext cx="2935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accent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Credit Dr. Tobias Komischke</a:t>
            </a:r>
          </a:p>
        </p:txBody>
      </p:sp>
    </p:spTree>
    <p:extLst>
      <p:ext uri="{BB962C8B-B14F-4D97-AF65-F5344CB8AC3E}">
        <p14:creationId xmlns:p14="http://schemas.microsoft.com/office/powerpoint/2010/main" val="2561323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Visualization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Aaron D. Hoffman, StoneFinch Consulting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0A909-BB68-4F26-B2F3-67B52DDC82E8}" type="slidenum">
              <a:rPr lang="en-US" smtClean="0"/>
              <a:t>67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Human-Centered Data </a:t>
            </a:r>
            <a:r>
              <a:rPr lang="en-US" dirty="0" smtClean="0"/>
              <a:t>Visualization</a:t>
            </a:r>
            <a:endParaRPr lang="en-US" dirty="0"/>
          </a:p>
        </p:txBody>
      </p:sp>
      <p:pic>
        <p:nvPicPr>
          <p:cNvPr id="2050" name="Picture 2" descr="D:\Aaron\HumanCenteredDataVisualization\Resource\ApplePieChartDecepti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828800"/>
            <a:ext cx="6400800" cy="4247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909704" y="1219200"/>
            <a:ext cx="1324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Marketing?</a:t>
            </a:r>
            <a:endParaRPr lang="en-US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106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Visualization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Aaron D. Hoffman, StoneFinch Consulting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0A909-BB68-4F26-B2F3-67B52DDC82E8}" type="slidenum">
              <a:rPr lang="en-US" smtClean="0"/>
              <a:t>68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Human-Centered Data </a:t>
            </a:r>
            <a:r>
              <a:rPr lang="en-US" dirty="0" smtClean="0"/>
              <a:t>Visualization</a:t>
            </a:r>
            <a:endParaRPr lang="en-US" dirty="0"/>
          </a:p>
        </p:txBody>
      </p:sp>
      <p:pic>
        <p:nvPicPr>
          <p:cNvPr id="3074" name="Picture 2" descr="D:\Aaron\HumanCenteredDataVisualization\Resource\GenerationsGadgetsWhoownswhat_4e1db3db9e092_w587.jpe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1263"/>
          <a:stretch/>
        </p:blipFill>
        <p:spPr bwMode="auto">
          <a:xfrm>
            <a:off x="2209800" y="1066800"/>
            <a:ext cx="4524375" cy="5200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106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Visualization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Aaron D. Hoffman, StoneFinch Consulting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0A909-BB68-4F26-B2F3-67B52DDC82E8}" type="slidenum">
              <a:rPr lang="en-US" smtClean="0"/>
              <a:t>69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Human-Centered Data </a:t>
            </a:r>
            <a:r>
              <a:rPr lang="en-US" dirty="0" smtClean="0"/>
              <a:t>Visualization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14599" y="1052729"/>
            <a:ext cx="4114802" cy="496707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866900" y="6019800"/>
            <a:ext cx="54102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u="sng" dirty="0">
                <a:hlinkClick r:id="rId3"/>
              </a:rPr>
              <a:t>http://</a:t>
            </a:r>
            <a:r>
              <a:rPr lang="en-US" sz="1000" u="sng" dirty="0" smtClean="0">
                <a:hlinkClick r:id="rId3"/>
              </a:rPr>
              <a:t>dirkloechel.deviantart.com/art/Size-Comparison-Science-Fiction-spaceships-398790051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727663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Human-Centered Design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Aaron D. Hoffman, StoneFinch Consulting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0A909-BB68-4F26-B2F3-67B52DDC82E8}" type="slidenum">
              <a:rPr lang="en-US" smtClean="0"/>
              <a:t>7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Human-Centered Design</a:t>
            </a:r>
          </a:p>
          <a:p>
            <a:pPr lvl="1"/>
            <a:r>
              <a:rPr lang="en-US" dirty="0" smtClean="0"/>
              <a:t>Works well with others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Human-Centered Data </a:t>
            </a:r>
            <a:r>
              <a:rPr lang="en-US" dirty="0" smtClean="0"/>
              <a:t>Visualization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52425" y="3429000"/>
            <a:ext cx="2339885" cy="14181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Human-Centered</a:t>
            </a:r>
          </a:p>
          <a:p>
            <a:pPr algn="ctr"/>
            <a:r>
              <a:rPr lang="en-US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Design</a:t>
            </a:r>
            <a:endParaRPr lang="en-US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28600" y="4876800"/>
            <a:ext cx="259949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Segoe UI" pitchFamily="34" charset="0"/>
                <a:ea typeface="Segoe UI" pitchFamily="34" charset="0"/>
                <a:cs typeface="Segoe UI" pitchFamily="34" charset="0"/>
              </a:rPr>
              <a:t>Desirability, Feasibility Viability</a:t>
            </a:r>
          </a:p>
          <a:p>
            <a:pPr algn="ctr"/>
            <a:r>
              <a:rPr lang="en-US" sz="1400" dirty="0">
                <a:latin typeface="Segoe UI" pitchFamily="34" charset="0"/>
                <a:ea typeface="Segoe UI" pitchFamily="34" charset="0"/>
                <a:cs typeface="Segoe UI" pitchFamily="34" charset="0"/>
              </a:rPr>
              <a:t>Iterative, User Tests, Learning</a:t>
            </a:r>
          </a:p>
          <a:p>
            <a:pPr algn="ctr"/>
            <a:r>
              <a:rPr lang="en-US" sz="1400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Process </a:t>
            </a:r>
            <a:r>
              <a:rPr lang="en-US" sz="1400" dirty="0">
                <a:latin typeface="Segoe UI" pitchFamily="34" charset="0"/>
                <a:ea typeface="Segoe UI" pitchFamily="34" charset="0"/>
                <a:cs typeface="Segoe UI" pitchFamily="34" charset="0"/>
              </a:rPr>
              <a:t>influences </a:t>
            </a:r>
            <a:r>
              <a:rPr lang="en-US" sz="1400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product</a:t>
            </a:r>
            <a:endParaRPr lang="en-US" sz="1400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352800" y="2209800"/>
            <a:ext cx="2339885" cy="14181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Lean Startup</a:t>
            </a:r>
          </a:p>
          <a:p>
            <a:pPr algn="ctr"/>
            <a:r>
              <a:rPr lang="en-US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Project Management</a:t>
            </a:r>
            <a:endParaRPr lang="en-US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474427" y="3657600"/>
            <a:ext cx="211468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Build, Measure, Learn</a:t>
            </a:r>
          </a:p>
          <a:p>
            <a:pPr algn="ctr"/>
            <a:r>
              <a:rPr lang="en-US" sz="1400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User Driven MVP</a:t>
            </a:r>
          </a:p>
          <a:p>
            <a:pPr algn="ctr"/>
            <a:r>
              <a:rPr lang="en-US" sz="1400" dirty="0">
                <a:latin typeface="Segoe UI" pitchFamily="34" charset="0"/>
                <a:ea typeface="Segoe UI" pitchFamily="34" charset="0"/>
                <a:cs typeface="Segoe UI" pitchFamily="34" charset="0"/>
              </a:rPr>
              <a:t>Validated Learning</a:t>
            </a:r>
          </a:p>
          <a:p>
            <a:pPr algn="ctr"/>
            <a:r>
              <a:rPr lang="en-US" sz="1400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Continuous Deployment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381206" y="3429000"/>
            <a:ext cx="2339885" cy="14181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Agile</a:t>
            </a:r>
          </a:p>
          <a:p>
            <a:pPr algn="ctr"/>
            <a:r>
              <a:rPr lang="en-US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Development</a:t>
            </a:r>
            <a:endParaRPr lang="en-US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248400" y="4876800"/>
            <a:ext cx="263629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SOLID Methodology</a:t>
            </a:r>
          </a:p>
          <a:p>
            <a:pPr algn="ctr"/>
            <a:r>
              <a:rPr lang="en-US" sz="1400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Pair Programming, Unit Testing</a:t>
            </a:r>
          </a:p>
          <a:p>
            <a:pPr algn="ctr"/>
            <a:r>
              <a:rPr lang="en-US" sz="1400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Iterative Development</a:t>
            </a:r>
            <a:endParaRPr lang="en-US" sz="1400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505200" y="4926449"/>
            <a:ext cx="2080057" cy="116955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endParaRPr lang="en-US" sz="1400" b="1" dirty="0" smtClean="0"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pPr algn="ctr"/>
            <a:r>
              <a:rPr lang="en-US" sz="1400" b="1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- People Focus -</a:t>
            </a:r>
          </a:p>
          <a:p>
            <a:pPr algn="ctr"/>
            <a:r>
              <a:rPr lang="en-US" sz="1400" b="1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Iterative Development</a:t>
            </a:r>
          </a:p>
          <a:p>
            <a:pPr algn="ctr"/>
            <a:r>
              <a:rPr lang="en-US" sz="1400" b="1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Continuous Learning</a:t>
            </a:r>
          </a:p>
          <a:p>
            <a:pPr algn="ctr"/>
            <a:endParaRPr lang="en-US" sz="1400" b="1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5499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Visualization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Aaron D. Hoffman, StoneFinch Consulting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0A909-BB68-4F26-B2F3-67B52DDC82E8}" type="slidenum">
              <a:rPr lang="en-US" smtClean="0"/>
              <a:t>70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Human-Centered Data </a:t>
            </a:r>
            <a:r>
              <a:rPr lang="en-US" dirty="0" smtClean="0"/>
              <a:t>Visualization</a:t>
            </a:r>
            <a:endParaRPr lang="en-US" dirty="0"/>
          </a:p>
        </p:txBody>
      </p:sp>
      <p:pic>
        <p:nvPicPr>
          <p:cNvPr id="4098" name="Picture 2" descr="D:\Aaron\HumanCenteredDataVisualization\Resource\LinkedInInfographic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414304"/>
            <a:ext cx="8235339" cy="4224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876300" y="6019800"/>
            <a:ext cx="73914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  <a:hlinkClick r:id="rId3"/>
              </a:rPr>
              <a:t>http://www.fastcodesign.com/1663098/infographic-of-the-day-linkedin-maps-big-shots-in-your-social-network</a:t>
            </a:r>
            <a:endParaRPr lang="en-US" sz="1000" dirty="0">
              <a:solidFill>
                <a:schemeClr val="bg1">
                  <a:lumMod val="50000"/>
                </a:schemeClr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106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Visualization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Aaron D. Hoffman, StoneFinch Consulting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0A909-BB68-4F26-B2F3-67B52DDC82E8}" type="slidenum">
              <a:rPr lang="en-US" smtClean="0"/>
              <a:t>71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Human-Centered Data </a:t>
            </a:r>
            <a:r>
              <a:rPr lang="en-US" dirty="0" smtClean="0"/>
              <a:t>Visualization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76300" y="6019800"/>
            <a:ext cx="73914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hlinkClick r:id="rId2"/>
              </a:rPr>
              <a:t>http://www.technologyreview.com/news/408104/mapping-the-internet/</a:t>
            </a:r>
            <a:endParaRPr lang="en-US" sz="1000" dirty="0">
              <a:solidFill>
                <a:schemeClr val="bg1">
                  <a:lumMod val="50000"/>
                </a:schemeClr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2148" y="998946"/>
            <a:ext cx="6539704" cy="4944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787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Visualization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Aaron D. Hoffman, StoneFinch Consulting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0A909-BB68-4F26-B2F3-67B52DDC82E8}" type="slidenum">
              <a:rPr lang="en-US" smtClean="0"/>
              <a:t>72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Human-Centered Data </a:t>
            </a:r>
            <a:r>
              <a:rPr lang="en-US" dirty="0" smtClean="0"/>
              <a:t>Visualization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76300" y="6002179"/>
            <a:ext cx="73914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hlinkClick r:id="rId2"/>
              </a:rPr>
              <a:t>http://web.njit.edu/~vs252/Projects/Projects.htm</a:t>
            </a:r>
            <a:endParaRPr lang="en-US" sz="1000" dirty="0">
              <a:solidFill>
                <a:schemeClr val="bg1">
                  <a:lumMod val="50000"/>
                </a:schemeClr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724" y="1097962"/>
            <a:ext cx="7416553" cy="4769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386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Visualization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Aaron D. Hoffman, StoneFinch Consulting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0A909-BB68-4F26-B2F3-67B52DDC82E8}" type="slidenum">
              <a:rPr lang="en-US" smtClean="0"/>
              <a:t>73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Human-Centered Data </a:t>
            </a:r>
            <a:r>
              <a:rPr lang="en-US" dirty="0" smtClean="0"/>
              <a:t>Visualization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76300" y="6002179"/>
            <a:ext cx="73914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hlinkClick r:id="rId2"/>
              </a:rPr>
              <a:t>http://mkweb.bcgsc.ca/schemaball/?home</a:t>
            </a:r>
            <a:endParaRPr lang="en-US" sz="1000" dirty="0">
              <a:solidFill>
                <a:schemeClr val="bg1">
                  <a:lumMod val="50000"/>
                </a:schemeClr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76" b="10592"/>
          <a:stretch/>
        </p:blipFill>
        <p:spPr>
          <a:xfrm>
            <a:off x="640883" y="1233487"/>
            <a:ext cx="7862235" cy="4662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187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Visualization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Aaron D. Hoffman, StoneFinch Consulting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0A909-BB68-4F26-B2F3-67B52DDC82E8}" type="slidenum">
              <a:rPr lang="en-US" smtClean="0"/>
              <a:t>74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Animations/Transitions</a:t>
            </a:r>
          </a:p>
          <a:p>
            <a:endParaRPr lang="en-US" dirty="0"/>
          </a:p>
          <a:p>
            <a:r>
              <a:rPr lang="en-US" dirty="0" smtClean="0"/>
              <a:t>When transitioning from one related data set to another, the transition between the data can also tell a story.</a:t>
            </a:r>
          </a:p>
          <a:p>
            <a:endParaRPr lang="en-US" dirty="0"/>
          </a:p>
          <a:p>
            <a:r>
              <a:rPr lang="en-US" dirty="0" smtClean="0"/>
              <a:t>If you flash or blink from one to the other, that story can be lost.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Human-Centered Data </a:t>
            </a:r>
            <a:r>
              <a:rPr lang="en-US" dirty="0" smtClean="0"/>
              <a:t>Visualization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3243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Visualization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Aaron D. Hoffman, StoneFinch Consulting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0A909-BB68-4F26-B2F3-67B52DDC82E8}" type="slidenum">
              <a:rPr lang="en-US" smtClean="0"/>
              <a:t>75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Human-Centered Data </a:t>
            </a:r>
            <a:r>
              <a:rPr lang="en-US" dirty="0" smtClean="0"/>
              <a:t>Visualization</a:t>
            </a:r>
            <a:endParaRPr lang="en-US" dirty="0"/>
          </a:p>
        </p:txBody>
      </p:sp>
      <p:graphicFrame>
        <p:nvGraphicFramePr>
          <p:cNvPr id="9" name="Chart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69151556"/>
              </p:ext>
            </p:extLst>
          </p:nvPr>
        </p:nvGraphicFramePr>
        <p:xfrm>
          <a:off x="609600" y="1676400"/>
          <a:ext cx="8000999" cy="4343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1447800" y="1214794"/>
            <a:ext cx="51730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accent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Average Temperature </a:t>
            </a:r>
            <a:r>
              <a:rPr lang="en-US" sz="1400" dirty="0">
                <a:solidFill>
                  <a:schemeClr val="accent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in Degrees </a:t>
            </a:r>
            <a:r>
              <a:rPr lang="en-US" sz="1400" dirty="0" smtClean="0">
                <a:solidFill>
                  <a:schemeClr val="accent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Fahrenheit by City and Month</a:t>
            </a:r>
            <a:endParaRPr lang="en-US" sz="1400" dirty="0">
              <a:solidFill>
                <a:schemeClr val="accent1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038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Visualization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Aaron D. Hoffman, StoneFinch Consulting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0A909-BB68-4F26-B2F3-67B52DDC82E8}" type="slidenum">
              <a:rPr lang="en-US" smtClean="0"/>
              <a:t>76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Human-Centered Data </a:t>
            </a:r>
            <a:r>
              <a:rPr lang="en-US" dirty="0" smtClean="0"/>
              <a:t>Visualization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6236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Visualization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Aaron D. Hoffman, StoneFinch Consulting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0A909-BB68-4F26-B2F3-67B52DDC82E8}" type="slidenum">
              <a:rPr lang="en-US" smtClean="0"/>
              <a:t>77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Human-Centered Data </a:t>
            </a:r>
            <a:r>
              <a:rPr lang="en-US" dirty="0" smtClean="0"/>
              <a:t>Visualization</a:t>
            </a:r>
            <a:endParaRPr lang="en-US" dirty="0"/>
          </a:p>
        </p:txBody>
      </p:sp>
      <p:graphicFrame>
        <p:nvGraphicFramePr>
          <p:cNvPr id="9" name="Chart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59649946"/>
              </p:ext>
            </p:extLst>
          </p:nvPr>
        </p:nvGraphicFramePr>
        <p:xfrm>
          <a:off x="609600" y="1676400"/>
          <a:ext cx="8000999" cy="4343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1447800" y="1214794"/>
            <a:ext cx="51730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accent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Average Temperature </a:t>
            </a:r>
            <a:r>
              <a:rPr lang="en-US" sz="1400" dirty="0">
                <a:solidFill>
                  <a:schemeClr val="accent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in Degrees </a:t>
            </a:r>
            <a:r>
              <a:rPr lang="en-US" sz="1400" dirty="0" smtClean="0">
                <a:solidFill>
                  <a:schemeClr val="accent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Fahrenheit by City and Month</a:t>
            </a:r>
            <a:endParaRPr lang="en-US" sz="1400" dirty="0">
              <a:solidFill>
                <a:schemeClr val="accent1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038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Visualization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Aaron D. Hoffman, StoneFinch Consulting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0A909-BB68-4F26-B2F3-67B52DDC82E8}" type="slidenum">
              <a:rPr lang="en-US" smtClean="0"/>
              <a:t>78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The break between data sets causes a loss of context.</a:t>
            </a:r>
          </a:p>
          <a:p>
            <a:endParaRPr lang="en-US" dirty="0"/>
          </a:p>
          <a:p>
            <a:r>
              <a:rPr lang="en-US" dirty="0" smtClean="0"/>
              <a:t>Harder to see the difference between the data.</a:t>
            </a:r>
          </a:p>
          <a:p>
            <a:endParaRPr lang="en-US" dirty="0"/>
          </a:p>
          <a:p>
            <a:r>
              <a:rPr lang="en-US" dirty="0" smtClean="0"/>
              <a:t>Introduce a transition between the data, the entire story can be told.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Human-Centered Data </a:t>
            </a:r>
            <a:r>
              <a:rPr lang="en-US" dirty="0" smtClean="0"/>
              <a:t>Visualization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3243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Visualization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Aaron D. Hoffman, StoneFinch Consulting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0A909-BB68-4F26-B2F3-67B52DDC82E8}" type="slidenum">
              <a:rPr lang="en-US" smtClean="0"/>
              <a:t>79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Human-Centered Data </a:t>
            </a:r>
            <a:r>
              <a:rPr lang="en-US" dirty="0" smtClean="0"/>
              <a:t>Visualization</a:t>
            </a:r>
            <a:endParaRPr lang="en-US" dirty="0"/>
          </a:p>
        </p:txBody>
      </p:sp>
      <p:graphicFrame>
        <p:nvGraphicFramePr>
          <p:cNvPr id="9" name="Chart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70781097"/>
              </p:ext>
            </p:extLst>
          </p:nvPr>
        </p:nvGraphicFramePr>
        <p:xfrm>
          <a:off x="609600" y="1676400"/>
          <a:ext cx="8000999" cy="4343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1447800" y="1214794"/>
            <a:ext cx="51730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accent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Average Temperature </a:t>
            </a:r>
            <a:r>
              <a:rPr lang="en-US" sz="1400" dirty="0">
                <a:solidFill>
                  <a:schemeClr val="accent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in Degrees </a:t>
            </a:r>
            <a:r>
              <a:rPr lang="en-US" sz="1400" dirty="0" smtClean="0">
                <a:solidFill>
                  <a:schemeClr val="accent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Fahrenheit by City and Month</a:t>
            </a:r>
            <a:endParaRPr lang="en-US" sz="1400" dirty="0">
              <a:solidFill>
                <a:schemeClr val="accent1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038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Human-Centered Design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Aaron D. Hoffman, StoneFinch Consulting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0A909-BB68-4F26-B2F3-67B52DDC82E8}" type="slidenum">
              <a:rPr lang="en-US" smtClean="0"/>
              <a:t>8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Human-Centered Data </a:t>
            </a:r>
            <a:r>
              <a:rPr lang="en-US" dirty="0" smtClean="0"/>
              <a:t>Visualization</a:t>
            </a:r>
            <a:endParaRPr lang="en-US" dirty="0"/>
          </a:p>
        </p:txBody>
      </p:sp>
      <p:sp>
        <p:nvSpPr>
          <p:cNvPr id="16" name="Content Placeholder 4"/>
          <p:cNvSpPr>
            <a:spLocks noGrp="1"/>
          </p:cNvSpPr>
          <p:nvPr>
            <p:ph sz="quarter" idx="1"/>
          </p:nvPr>
        </p:nvSpPr>
        <p:spPr>
          <a:xfrm>
            <a:off x="457200" y="1066800"/>
            <a:ext cx="8229600" cy="5090160"/>
          </a:xfrm>
        </p:spPr>
        <p:txBody>
          <a:bodyPr>
            <a:normAutofit/>
          </a:bodyPr>
          <a:lstStyle/>
          <a:p>
            <a:r>
              <a:rPr lang="en-US" dirty="0" smtClean="0"/>
              <a:t>Benefits of Agile Development</a:t>
            </a:r>
          </a:p>
          <a:p>
            <a:pPr lvl="1"/>
            <a:r>
              <a:rPr lang="en-US" dirty="0" smtClean="0"/>
              <a:t>Test Coverage, Self Documenting</a:t>
            </a:r>
          </a:p>
          <a:p>
            <a:pPr lvl="1"/>
            <a:r>
              <a:rPr lang="en-US" dirty="0" smtClean="0"/>
              <a:t>Better Maintainability</a:t>
            </a:r>
          </a:p>
          <a:p>
            <a:pPr lvl="1"/>
            <a:r>
              <a:rPr lang="en-US" dirty="0" smtClean="0"/>
              <a:t>Cost Effective Development</a:t>
            </a:r>
          </a:p>
          <a:p>
            <a:pPr lvl="1"/>
            <a:r>
              <a:rPr lang="en-US" dirty="0" smtClean="0"/>
              <a:t>Summary: </a:t>
            </a:r>
            <a:r>
              <a:rPr lang="en-US" b="1" dirty="0" smtClean="0"/>
              <a:t>Better Code</a:t>
            </a:r>
          </a:p>
          <a:p>
            <a:pPr lvl="1"/>
            <a:endParaRPr lang="en-US" b="1" dirty="0" smtClean="0"/>
          </a:p>
          <a:p>
            <a:r>
              <a:rPr lang="en-US" dirty="0" smtClean="0"/>
              <a:t>Benefits of Human-Centered Design</a:t>
            </a:r>
          </a:p>
          <a:p>
            <a:pPr lvl="1"/>
            <a:r>
              <a:rPr lang="en-US" dirty="0" smtClean="0"/>
              <a:t>Likable Software</a:t>
            </a:r>
          </a:p>
          <a:p>
            <a:pPr lvl="1"/>
            <a:r>
              <a:rPr lang="en-US" dirty="0" smtClean="0"/>
              <a:t>Ease of Use, Intuitive</a:t>
            </a:r>
          </a:p>
          <a:p>
            <a:pPr lvl="1"/>
            <a:r>
              <a:rPr lang="en-US" dirty="0" smtClean="0"/>
              <a:t>Balanced Approach to New Features</a:t>
            </a:r>
          </a:p>
          <a:p>
            <a:pPr lvl="1"/>
            <a:r>
              <a:rPr lang="en-US" dirty="0" smtClean="0"/>
              <a:t>Summary: </a:t>
            </a:r>
            <a:r>
              <a:rPr lang="en-US" b="1" dirty="0" smtClean="0"/>
              <a:t>Better Software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742641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Visualization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Aaron D. Hoffman, StoneFinch Consulting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0A909-BB68-4F26-B2F3-67B52DDC82E8}" type="slidenum">
              <a:rPr lang="en-US" smtClean="0"/>
              <a:t>80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Human-Centered Data </a:t>
            </a:r>
            <a:r>
              <a:rPr lang="en-US" dirty="0" smtClean="0"/>
              <a:t>Visualization</a:t>
            </a:r>
            <a:endParaRPr lang="en-US" dirty="0"/>
          </a:p>
        </p:txBody>
      </p:sp>
      <p:graphicFrame>
        <p:nvGraphicFramePr>
          <p:cNvPr id="9" name="Chart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1850300"/>
              </p:ext>
            </p:extLst>
          </p:nvPr>
        </p:nvGraphicFramePr>
        <p:xfrm>
          <a:off x="609600" y="1676400"/>
          <a:ext cx="8000999" cy="4343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1447800" y="1214794"/>
            <a:ext cx="51730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accent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Average Temperature </a:t>
            </a:r>
            <a:r>
              <a:rPr lang="en-US" sz="1400" dirty="0">
                <a:solidFill>
                  <a:schemeClr val="accent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in Degrees </a:t>
            </a:r>
            <a:r>
              <a:rPr lang="en-US" sz="1400" dirty="0" smtClean="0">
                <a:solidFill>
                  <a:schemeClr val="accent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Fahrenheit by City and Month</a:t>
            </a:r>
            <a:endParaRPr lang="en-US" sz="1400" dirty="0">
              <a:solidFill>
                <a:schemeClr val="accent1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6221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Visualization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Aaron D. Hoffman, StoneFinch Consulting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0A909-BB68-4F26-B2F3-67B52DDC82E8}" type="slidenum">
              <a:rPr lang="en-US" smtClean="0"/>
              <a:t>81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Human-Centered Data </a:t>
            </a:r>
            <a:r>
              <a:rPr lang="en-US" dirty="0" smtClean="0"/>
              <a:t>Visualization</a:t>
            </a:r>
            <a:endParaRPr lang="en-US" dirty="0"/>
          </a:p>
        </p:txBody>
      </p:sp>
      <p:graphicFrame>
        <p:nvGraphicFramePr>
          <p:cNvPr id="9" name="Chart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92205579"/>
              </p:ext>
            </p:extLst>
          </p:nvPr>
        </p:nvGraphicFramePr>
        <p:xfrm>
          <a:off x="609600" y="1676400"/>
          <a:ext cx="8000999" cy="4343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1447800" y="1214794"/>
            <a:ext cx="51730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accent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Average Temperature </a:t>
            </a:r>
            <a:r>
              <a:rPr lang="en-US" sz="1400" dirty="0">
                <a:solidFill>
                  <a:schemeClr val="accent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in Degrees </a:t>
            </a:r>
            <a:r>
              <a:rPr lang="en-US" sz="1400" dirty="0" smtClean="0">
                <a:solidFill>
                  <a:schemeClr val="accent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Fahrenheit by City and Month</a:t>
            </a:r>
            <a:endParaRPr lang="en-US" sz="1400" dirty="0">
              <a:solidFill>
                <a:schemeClr val="accent1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6221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Visualization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Aaron D. Hoffman, StoneFinch Consulting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0A909-BB68-4F26-B2F3-67B52DDC82E8}" type="slidenum">
              <a:rPr lang="en-US" smtClean="0"/>
              <a:t>82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Human-Centered Data </a:t>
            </a:r>
            <a:r>
              <a:rPr lang="en-US" dirty="0" smtClean="0"/>
              <a:t>Visualization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577177" y="6002179"/>
            <a:ext cx="198964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latin typeface="Segoe UI" pitchFamily="34" charset="0"/>
                <a:ea typeface="Segoe UI" pitchFamily="34" charset="0"/>
                <a:cs typeface="Segoe UI" pitchFamily="34" charset="0"/>
                <a:hlinkClick r:id="rId2"/>
              </a:rPr>
              <a:t>http://netflixpivot.cloudapp.net/</a:t>
            </a:r>
            <a:endParaRPr lang="en-US" sz="1000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479" y="1147761"/>
            <a:ext cx="6975042" cy="4748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73243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Visualization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Aaron D. Hoffman, StoneFinch Consulting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0A909-BB68-4F26-B2F3-67B52DDC82E8}" type="slidenum">
              <a:rPr lang="en-US" smtClean="0"/>
              <a:t>83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Human-Centered Data </a:t>
            </a:r>
            <a:r>
              <a:rPr lang="en-US" dirty="0" smtClean="0"/>
              <a:t>Visualization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763125" y="6002179"/>
            <a:ext cx="161775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u="sng" dirty="0">
                <a:hlinkClick r:id="rId2"/>
              </a:rPr>
              <a:t>http://vimeo.com/75404940</a:t>
            </a:r>
            <a:endParaRPr lang="en-US" sz="1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t="21852" r="39167" b="12963"/>
          <a:stretch/>
        </p:blipFill>
        <p:spPr>
          <a:xfrm>
            <a:off x="1447800" y="1109662"/>
            <a:ext cx="6248400" cy="4740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615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End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Aaron D. Hoffman, StoneFinch Consulting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0A909-BB68-4F26-B2F3-67B52DDC82E8}" type="slidenum">
              <a:rPr lang="en-US" smtClean="0"/>
              <a:t>84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Human-Centered Data </a:t>
            </a:r>
            <a:r>
              <a:rPr lang="en-US" dirty="0" smtClean="0"/>
              <a:t>Visualization</a:t>
            </a:r>
            <a:endParaRPr lang="en-US" dirty="0"/>
          </a:p>
        </p:txBody>
      </p:sp>
      <p:pic>
        <p:nvPicPr>
          <p:cNvPr id="7" name="Picture 2" descr="D:\Aaron\HumanCenteredDataVisualization\Resource\PieIHaveEate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2971801"/>
            <a:ext cx="4834657" cy="3190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665266" y="1143000"/>
            <a:ext cx="3438890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Go make Visualizations!</a:t>
            </a:r>
          </a:p>
          <a:p>
            <a:endParaRPr lang="en-US" sz="2000" dirty="0" smtClean="0"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r>
              <a:rPr lang="en-US" sz="2000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Interview your users!</a:t>
            </a:r>
          </a:p>
          <a:p>
            <a:r>
              <a:rPr lang="en-US" sz="2000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Have Competition in Design!</a:t>
            </a:r>
          </a:p>
          <a:p>
            <a:r>
              <a:rPr lang="en-US" sz="2000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Measure your success!</a:t>
            </a:r>
          </a:p>
          <a:p>
            <a:r>
              <a:rPr lang="en-US" sz="2000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Iterate!</a:t>
            </a:r>
          </a:p>
          <a:p>
            <a:endParaRPr lang="en-US" sz="2000" dirty="0" smtClean="0"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r>
              <a:rPr lang="en-US" sz="2000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833227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1" name="Picture 9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3027" y="3419655"/>
            <a:ext cx="2476500" cy="2476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Oval 17"/>
          <p:cNvSpPr/>
          <p:nvPr/>
        </p:nvSpPr>
        <p:spPr>
          <a:xfrm>
            <a:off x="3700461" y="2886075"/>
            <a:ext cx="1771830" cy="1771830"/>
          </a:xfrm>
          <a:prstGeom prst="ellipse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/>
          <p:cNvSpPr/>
          <p:nvPr/>
        </p:nvSpPr>
        <p:spPr>
          <a:xfrm>
            <a:off x="4265197" y="3847206"/>
            <a:ext cx="1840328" cy="1840328"/>
          </a:xfrm>
          <a:prstGeom prst="ellipse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2971799" y="3847206"/>
            <a:ext cx="1858269" cy="1858269"/>
          </a:xfrm>
          <a:prstGeom prst="ellipse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Human-Centered Design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Aaron D. Hoffman, StoneFinch Consulting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0A909-BB68-4F26-B2F3-67B52DDC82E8}" type="slidenum">
              <a:rPr lang="en-US" smtClean="0"/>
              <a:t>9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Human-Centered Data </a:t>
            </a:r>
            <a:r>
              <a:rPr lang="en-US" dirty="0" smtClean="0"/>
              <a:t>Visualization</a:t>
            </a:r>
            <a:endParaRPr lang="en-US" dirty="0"/>
          </a:p>
        </p:txBody>
      </p:sp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3744039"/>
            <a:ext cx="1828800" cy="182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662180" y="2270940"/>
            <a:ext cx="181011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600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Desirability</a:t>
            </a:r>
            <a:endParaRPr lang="en-US" sz="2600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92919" y="5451157"/>
            <a:ext cx="162416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600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Feasibility</a:t>
            </a:r>
            <a:endParaRPr lang="en-US" sz="2600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417400" y="5451157"/>
            <a:ext cx="135165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600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Viability</a:t>
            </a:r>
            <a:endParaRPr lang="en-US" sz="2600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397" y="1143000"/>
            <a:ext cx="1209675" cy="11279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05499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gin">
  <a:themeElements>
    <a:clrScheme name="Origin">
      <a:dk1>
        <a:sysClr val="windowText" lastClr="000000"/>
      </a:dk1>
      <a:lt1>
        <a:sysClr val="window" lastClr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D2DA7A"/>
      </a:accent3>
      <a:accent4>
        <a:srgbClr val="FADA7A"/>
      </a:accent4>
      <a:accent5>
        <a:srgbClr val="B88472"/>
      </a:accent5>
      <a:accent6>
        <a:srgbClr val="8E736A"/>
      </a:accent6>
      <a:hlink>
        <a:srgbClr val="B292CA"/>
      </a:hlink>
      <a:folHlink>
        <a:srgbClr val="6B5680"/>
      </a:folHlink>
    </a:clrScheme>
    <a:fontScheme name="Origin">
      <a:majorFont>
        <a:latin typeface="Bookman Old Style"/>
        <a:ea typeface=""/>
        <a:cs typeface=""/>
        <a:font script="Grek" typeface="Cambria"/>
        <a:font script="Cyrl" typeface="Cambria"/>
        <a:font script="Jpan" typeface="HG明朝E"/>
        <a:font script="Hang" typeface="돋움"/>
        <a:font script="Hans" typeface="宋体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/>
        <a:ea typeface=""/>
        <a:cs typeface=""/>
        <a:font script="Grek" typeface="Calibri"/>
        <a:font script="Cyrl" typeface="Calibri"/>
        <a:font script="Jpan" typeface="ＭＳ Ｐゴシック"/>
        <a:font script="Hang" typeface="맑은 고딕"/>
        <a:font script="Hans" typeface="华文新魏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rigin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Origin</Template>
  <TotalTime>3499</TotalTime>
  <Words>3284</Words>
  <Application>Microsoft Office PowerPoint</Application>
  <PresentationFormat>On-screen Show (4:3)</PresentationFormat>
  <Paragraphs>1174</Paragraphs>
  <Slides>84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84</vt:i4>
      </vt:variant>
    </vt:vector>
  </HeadingPairs>
  <TitlesOfParts>
    <vt:vector size="91" baseType="lpstr">
      <vt:lpstr>Arial</vt:lpstr>
      <vt:lpstr>Calibri</vt:lpstr>
      <vt:lpstr>Gill Sans MT</vt:lpstr>
      <vt:lpstr>Segoe UI</vt:lpstr>
      <vt:lpstr>Wingdings</vt:lpstr>
      <vt:lpstr>Wingdings 3</vt:lpstr>
      <vt:lpstr>Origin</vt:lpstr>
      <vt:lpstr>Human-Centered Data Visualization</vt:lpstr>
      <vt:lpstr>Overview</vt:lpstr>
      <vt:lpstr>Overview</vt:lpstr>
      <vt:lpstr>Overview</vt:lpstr>
      <vt:lpstr>Overview</vt:lpstr>
      <vt:lpstr>Human-Centered Design</vt:lpstr>
      <vt:lpstr>Human-Centered Design</vt:lpstr>
      <vt:lpstr>Human-Centered Design</vt:lpstr>
      <vt:lpstr>Human-Centered Design</vt:lpstr>
      <vt:lpstr>Human-Centered Design</vt:lpstr>
      <vt:lpstr>Human-Centered Design</vt:lpstr>
      <vt:lpstr>Human-Centered Design</vt:lpstr>
      <vt:lpstr>Human-Centered Design</vt:lpstr>
      <vt:lpstr>Human-Centered Design</vt:lpstr>
      <vt:lpstr>Human-Centered Design</vt:lpstr>
      <vt:lpstr>Data Visualization</vt:lpstr>
      <vt:lpstr>Data Visualization</vt:lpstr>
      <vt:lpstr>Data Visualization</vt:lpstr>
      <vt:lpstr>Data Visualization</vt:lpstr>
      <vt:lpstr>Data Visualization</vt:lpstr>
      <vt:lpstr>Data Visualization</vt:lpstr>
      <vt:lpstr>Data Visualization</vt:lpstr>
      <vt:lpstr>Data Visualization</vt:lpstr>
      <vt:lpstr>Data Visualization</vt:lpstr>
      <vt:lpstr>Data Visualization</vt:lpstr>
      <vt:lpstr>Data Visualization</vt:lpstr>
      <vt:lpstr>Data Visualization</vt:lpstr>
      <vt:lpstr>Data Visualization</vt:lpstr>
      <vt:lpstr>Data Visualization</vt:lpstr>
      <vt:lpstr>Data Visualization</vt:lpstr>
      <vt:lpstr>Data Visualization</vt:lpstr>
      <vt:lpstr>Data Visualization</vt:lpstr>
      <vt:lpstr>Data Visualization</vt:lpstr>
      <vt:lpstr>Data Visualization</vt:lpstr>
      <vt:lpstr>Data Visualization</vt:lpstr>
      <vt:lpstr>Data Visualization</vt:lpstr>
      <vt:lpstr>Data Visualization</vt:lpstr>
      <vt:lpstr>Data Visualization</vt:lpstr>
      <vt:lpstr>Data Visualization</vt:lpstr>
      <vt:lpstr>Data Visualization</vt:lpstr>
      <vt:lpstr>Data Visualization</vt:lpstr>
      <vt:lpstr>Data Visualization</vt:lpstr>
      <vt:lpstr>Data Visualization</vt:lpstr>
      <vt:lpstr>Data Visualization</vt:lpstr>
      <vt:lpstr>Data Visualization</vt:lpstr>
      <vt:lpstr>Data Visualization</vt:lpstr>
      <vt:lpstr>Data Visualization</vt:lpstr>
      <vt:lpstr>Data Visualization</vt:lpstr>
      <vt:lpstr>Data Visualization</vt:lpstr>
      <vt:lpstr>Data Visualization</vt:lpstr>
      <vt:lpstr>Data Visualization</vt:lpstr>
      <vt:lpstr>Data Visualization</vt:lpstr>
      <vt:lpstr>Data Visualization</vt:lpstr>
      <vt:lpstr>Data Visualization</vt:lpstr>
      <vt:lpstr>Data Visualization</vt:lpstr>
      <vt:lpstr>Data Visualization</vt:lpstr>
      <vt:lpstr>Data Visualization</vt:lpstr>
      <vt:lpstr>Data Visualization</vt:lpstr>
      <vt:lpstr>Data Visualization</vt:lpstr>
      <vt:lpstr>Data Visualization</vt:lpstr>
      <vt:lpstr>Data Visualization</vt:lpstr>
      <vt:lpstr>Data Visualization</vt:lpstr>
      <vt:lpstr>Data Visualization</vt:lpstr>
      <vt:lpstr>Data Visualization</vt:lpstr>
      <vt:lpstr>Data Visualization</vt:lpstr>
      <vt:lpstr>Data Visualization</vt:lpstr>
      <vt:lpstr>Data Visualization</vt:lpstr>
      <vt:lpstr>Data Visualization</vt:lpstr>
      <vt:lpstr>Data Visualization</vt:lpstr>
      <vt:lpstr>Data Visualization</vt:lpstr>
      <vt:lpstr>Data Visualization</vt:lpstr>
      <vt:lpstr>Data Visualization</vt:lpstr>
      <vt:lpstr>Data Visualization</vt:lpstr>
      <vt:lpstr>Data Visualization</vt:lpstr>
      <vt:lpstr>Data Visualization</vt:lpstr>
      <vt:lpstr>Data Visualization</vt:lpstr>
      <vt:lpstr>Data Visualization</vt:lpstr>
      <vt:lpstr>Data Visualization</vt:lpstr>
      <vt:lpstr>Data Visualization</vt:lpstr>
      <vt:lpstr>Data Visualization</vt:lpstr>
      <vt:lpstr>Data Visualization</vt:lpstr>
      <vt:lpstr>Data Visualization</vt:lpstr>
      <vt:lpstr>Data Visualization</vt:lpstr>
      <vt:lpstr>The End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Aaron Hoffman</dc:creator>
  <cp:lastModifiedBy>Aaron Hoffman</cp:lastModifiedBy>
  <cp:revision>176</cp:revision>
  <dcterms:created xsi:type="dcterms:W3CDTF">2012-10-24T16:05:33Z</dcterms:created>
  <dcterms:modified xsi:type="dcterms:W3CDTF">2013-11-11T16:28:08Z</dcterms:modified>
</cp:coreProperties>
</file>